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313" r:id="rId2"/>
    <p:sldId id="330" r:id="rId3"/>
    <p:sldId id="257" r:id="rId4"/>
    <p:sldId id="317" r:id="rId5"/>
    <p:sldId id="316" r:id="rId6"/>
    <p:sldId id="326" r:id="rId7"/>
    <p:sldId id="318" r:id="rId8"/>
    <p:sldId id="319" r:id="rId9"/>
    <p:sldId id="320" r:id="rId10"/>
    <p:sldId id="321" r:id="rId11"/>
    <p:sldId id="322" r:id="rId12"/>
    <p:sldId id="323" r:id="rId13"/>
    <p:sldId id="325" r:id="rId14"/>
    <p:sldId id="328" r:id="rId15"/>
    <p:sldId id="332" r:id="rId16"/>
    <p:sldId id="333" r:id="rId17"/>
    <p:sldId id="334" r:id="rId18"/>
    <p:sldId id="335" r:id="rId19"/>
    <p:sldId id="336" r:id="rId20"/>
    <p:sldId id="324" r:id="rId21"/>
    <p:sldId id="329" r:id="rId22"/>
    <p:sldId id="266" r:id="rId23"/>
    <p:sldId id="331" r:id="rId24"/>
    <p:sldId id="304" r:id="rId25"/>
    <p:sldId id="260" r:id="rId26"/>
    <p:sldId id="275" r:id="rId27"/>
    <p:sldId id="337" r:id="rId28"/>
    <p:sldId id="277" r:id="rId29"/>
    <p:sldId id="278" r:id="rId30"/>
    <p:sldId id="290" r:id="rId31"/>
    <p:sldId id="338" r:id="rId32"/>
    <p:sldId id="283" r:id="rId33"/>
    <p:sldId id="293" r:id="rId34"/>
    <p:sldId id="295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CB3565-20CD-4C7C-BCEE-FC1626348CD5}">
          <p14:sldIdLst>
            <p14:sldId id="313"/>
            <p14:sldId id="330"/>
            <p14:sldId id="257"/>
          </p14:sldIdLst>
        </p14:section>
        <p14:section name="Databases GERDA and Jupiter" id="{DE592DB3-310B-4A44-B4EC-31E50ED571AA}">
          <p14:sldIdLst>
            <p14:sldId id="317"/>
            <p14:sldId id="316"/>
            <p14:sldId id="326"/>
            <p14:sldId id="318"/>
            <p14:sldId id="319"/>
            <p14:sldId id="320"/>
            <p14:sldId id="321"/>
            <p14:sldId id="322"/>
            <p14:sldId id="323"/>
            <p14:sldId id="325"/>
            <p14:sldId id="328"/>
            <p14:sldId id="332"/>
            <p14:sldId id="333"/>
            <p14:sldId id="334"/>
            <p14:sldId id="335"/>
            <p14:sldId id="336"/>
            <p14:sldId id="324"/>
          </p14:sldIdLst>
        </p14:section>
        <p14:section name="SkyTEM 101 and resolution" id="{2872DE3C-CC06-4696-901B-4377B13B9BD9}">
          <p14:sldIdLst>
            <p14:sldId id="329"/>
            <p14:sldId id="266"/>
            <p14:sldId id="331"/>
            <p14:sldId id="304"/>
            <p14:sldId id="260"/>
            <p14:sldId id="275"/>
            <p14:sldId id="337"/>
            <p14:sldId id="277"/>
            <p14:sldId id="278"/>
            <p14:sldId id="290"/>
            <p14:sldId id="338"/>
            <p14:sldId id="283"/>
          </p14:sldIdLst>
        </p14:section>
        <p14:section name="Conclusions" id="{32147462-A1A6-493D-9094-F2CE88686A6F}">
          <p14:sldIdLst>
            <p14:sldId id="29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12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yril.schamper" initials="c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32C"/>
    <a:srgbClr val="B642A5"/>
    <a:srgbClr val="2003F5"/>
    <a:srgbClr val="204CD8"/>
    <a:srgbClr val="595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3" autoAdjust="0"/>
    <p:restoredTop sz="92994" autoAdjust="0"/>
  </p:normalViewPr>
  <p:slideViewPr>
    <p:cSldViewPr>
      <p:cViewPr varScale="1">
        <p:scale>
          <a:sx n="75" d="100"/>
          <a:sy n="75" d="100"/>
        </p:scale>
        <p:origin x="60" y="132"/>
      </p:cViewPr>
      <p:guideLst>
        <p:guide orient="horz" pos="3612"/>
        <p:guide pos="3795"/>
      </p:guideLst>
    </p:cSldViewPr>
  </p:slideViewPr>
  <p:outlineViewPr>
    <p:cViewPr>
      <p:scale>
        <a:sx n="33" d="100"/>
        <a:sy n="33" d="100"/>
      </p:scale>
      <p:origin x="0" y="-10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70"/>
    </p:cViewPr>
  </p:sorterViewPr>
  <p:notesViewPr>
    <p:cSldViewPr>
      <p:cViewPr varScale="1">
        <p:scale>
          <a:sx n="84" d="100"/>
          <a:sy n="84" d="100"/>
        </p:scale>
        <p:origin x="-20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D77CB8-B90F-4A79-82F1-E4696F677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1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C8B902-A69A-47E6-BC57-C77998491649}" type="datetimeFigureOut">
              <a:rPr lang="da-DK"/>
              <a:pPr>
                <a:defRPr/>
              </a:pPr>
              <a:t>13-02-2015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a-DK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4FD211D-29AF-4CE3-B0F9-1D80AC72008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06198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7388"/>
            <a:ext cx="6091238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1813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304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smtClean="0">
              <a:latin typeface="Arial" pitchFamily="34" charset="0"/>
            </a:endParaRPr>
          </a:p>
        </p:txBody>
      </p:sp>
      <p:sp>
        <p:nvSpPr>
          <p:cNvPr id="46084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Cyril Schamper</a:t>
            </a:r>
          </a:p>
        </p:txBody>
      </p:sp>
      <p:sp>
        <p:nvSpPr>
          <p:cNvPr id="46085" name="Footer Placeholder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DWRP12 meeting January 27th 2012</a:t>
            </a:r>
          </a:p>
        </p:txBody>
      </p:sp>
    </p:spTree>
    <p:extLst>
      <p:ext uri="{BB962C8B-B14F-4D97-AF65-F5344CB8AC3E}">
        <p14:creationId xmlns:p14="http://schemas.microsoft.com/office/powerpoint/2010/main" val="93770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Cyril Schamper</a:t>
            </a:r>
          </a:p>
        </p:txBody>
      </p:sp>
      <p:sp>
        <p:nvSpPr>
          <p:cNvPr id="43013" name="Footer Placeholder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DWRP12 meeting January 27th 2012</a:t>
            </a:r>
          </a:p>
        </p:txBody>
      </p:sp>
    </p:spTree>
    <p:extLst>
      <p:ext uri="{BB962C8B-B14F-4D97-AF65-F5344CB8AC3E}">
        <p14:creationId xmlns:p14="http://schemas.microsoft.com/office/powerpoint/2010/main" val="2427621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 smtClean="0">
              <a:latin typeface="Arial" pitchFamily="34" charset="0"/>
            </a:endParaRPr>
          </a:p>
        </p:txBody>
      </p:sp>
      <p:sp>
        <p:nvSpPr>
          <p:cNvPr id="4813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Cyril Schamper</a:t>
            </a:r>
          </a:p>
        </p:txBody>
      </p:sp>
      <p:sp>
        <p:nvSpPr>
          <p:cNvPr id="48133" name="Footer Placeholder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DWRP12 meeting January 27th 2012</a:t>
            </a:r>
          </a:p>
        </p:txBody>
      </p:sp>
    </p:spTree>
    <p:extLst>
      <p:ext uri="{BB962C8B-B14F-4D97-AF65-F5344CB8AC3E}">
        <p14:creationId xmlns:p14="http://schemas.microsoft.com/office/powerpoint/2010/main" val="106558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smtClean="0">
              <a:latin typeface="Arial" pitchFamily="34" charset="0"/>
            </a:endParaRPr>
          </a:p>
        </p:txBody>
      </p:sp>
      <p:sp>
        <p:nvSpPr>
          <p:cNvPr id="49156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Cyril Schamper</a:t>
            </a:r>
          </a:p>
        </p:txBody>
      </p:sp>
      <p:sp>
        <p:nvSpPr>
          <p:cNvPr id="49157" name="Footer Placeholder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DWRP12 meeting January 27th 2012</a:t>
            </a:r>
          </a:p>
        </p:txBody>
      </p:sp>
    </p:spTree>
    <p:extLst>
      <p:ext uri="{BB962C8B-B14F-4D97-AF65-F5344CB8AC3E}">
        <p14:creationId xmlns:p14="http://schemas.microsoft.com/office/powerpoint/2010/main" val="644060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D211D-29AF-4CE3-B0F9-1D80AC72008E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2941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FD211D-29AF-4CE3-B0F9-1D80AC72008E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071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a-DK" smtClean="0">
              <a:latin typeface="Arial" pitchFamily="34" charset="0"/>
            </a:endParaRPr>
          </a:p>
        </p:txBody>
      </p:sp>
      <p:sp>
        <p:nvSpPr>
          <p:cNvPr id="51204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Cyril Schamper</a:t>
            </a:r>
          </a:p>
        </p:txBody>
      </p:sp>
      <p:sp>
        <p:nvSpPr>
          <p:cNvPr id="51205" name="Footer Placeholder 2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/>
              <a:t>DWRP12 meeting January 27th 2012</a:t>
            </a:r>
          </a:p>
        </p:txBody>
      </p:sp>
    </p:spTree>
    <p:extLst>
      <p:ext uri="{BB962C8B-B14F-4D97-AF65-F5344CB8AC3E}">
        <p14:creationId xmlns:p14="http://schemas.microsoft.com/office/powerpoint/2010/main" val="292326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87" y="1928802"/>
            <a:ext cx="10363200" cy="1071570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rgbClr val="03428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24" y="3857628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2206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540000"/>
            <a:ext cx="10972800" cy="684000"/>
          </a:xfrm>
          <a:prstGeom prst="rect">
            <a:avLst/>
          </a:prstGeom>
        </p:spPr>
        <p:txBody>
          <a:bodyPr/>
          <a:lstStyle>
            <a:lvl1pPr algn="l">
              <a:defRPr sz="34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9321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4000"/>
            <a:ext cx="10972800" cy="4214842"/>
          </a:xfrm>
          <a:prstGeom prst="rect">
            <a:avLst/>
          </a:prstGeom>
        </p:spPr>
        <p:txBody>
          <a:bodyPr/>
          <a:lstStyle>
            <a:lvl1pPr marL="270000" indent="-270000">
              <a:buSzPct val="120000"/>
              <a:defRPr sz="2000" b="1" baseline="0"/>
            </a:lvl1pPr>
            <a:lvl2pPr marL="540000" indent="-270000">
              <a:buSzPct val="120000"/>
              <a:buFont typeface="Arial" pitchFamily="34" charset="0"/>
              <a:buChar char="•"/>
              <a:defRPr sz="1800" baseline="0"/>
            </a:lvl2pPr>
            <a:lvl3pPr>
              <a:defRPr sz="1600" baseline="0"/>
            </a:lvl3pPr>
            <a:lvl4pPr marL="1600200" indent="-228600">
              <a:buFont typeface="Arial" pitchFamily="34" charset="0"/>
              <a:buChar char="•"/>
              <a:defRPr sz="1600" baseline="0"/>
            </a:lvl4pPr>
            <a:lvl5pPr marL="2114550" indent="-285750">
              <a:buFont typeface="Arial" pitchFamily="34" charset="0"/>
              <a:buChar char="•"/>
              <a:defRPr sz="16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40000"/>
            <a:ext cx="10972800" cy="684000"/>
          </a:xfrm>
          <a:prstGeom prst="rect">
            <a:avLst/>
          </a:prstGeom>
        </p:spPr>
        <p:txBody>
          <a:bodyPr/>
          <a:lstStyle>
            <a:lvl1pPr algn="l">
              <a:defRPr sz="34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426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84000"/>
            <a:ext cx="5384800" cy="4257692"/>
          </a:xfrm>
          <a:prstGeom prst="rect">
            <a:avLst/>
          </a:prstGeom>
        </p:spPr>
        <p:txBody>
          <a:bodyPr/>
          <a:lstStyle>
            <a:lvl1pPr marL="270000" indent="-270000">
              <a:buSzPct val="120000"/>
              <a:defRPr sz="2000" b="1"/>
            </a:lvl1pPr>
            <a:lvl2pPr marL="540000" indent="-270000">
              <a:buSzPct val="120000"/>
              <a:buFont typeface="Arial" pitchFamily="34" charset="0"/>
              <a:buChar char="•"/>
              <a:defRPr sz="1800"/>
            </a:lvl2pPr>
            <a:lvl3pPr>
              <a:buSzPct val="120000"/>
              <a:defRPr sz="1600"/>
            </a:lvl3pPr>
            <a:lvl4pPr marL="1600200" indent="-228600"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84000"/>
            <a:ext cx="5384800" cy="4257692"/>
          </a:xfrm>
          <a:prstGeom prst="rect">
            <a:avLst/>
          </a:prstGeom>
        </p:spPr>
        <p:txBody>
          <a:bodyPr/>
          <a:lstStyle>
            <a:lvl1pPr marL="270000" indent="-270000">
              <a:buSzPct val="120000"/>
              <a:defRPr sz="2000" b="1"/>
            </a:lvl1pPr>
            <a:lvl2pPr marL="540000" indent="-270000">
              <a:buSzPct val="120000"/>
              <a:buFont typeface="Arial" pitchFamily="34" charset="0"/>
              <a:buChar char="•"/>
              <a:defRPr sz="1800"/>
            </a:lvl2pPr>
            <a:lvl3pPr>
              <a:buSzPct val="120000"/>
              <a:defRPr sz="1600"/>
            </a:lvl3pPr>
            <a:lvl4pPr marL="1600200" indent="-228600">
              <a:buSzPct val="120000"/>
              <a:buFont typeface="Arial" pitchFamily="34" charset="0"/>
              <a:buChar char="•"/>
              <a:defRPr sz="1600"/>
            </a:lvl4pPr>
            <a:lvl5pPr marL="2057400" indent="-228600">
              <a:buSzPct val="120000"/>
              <a:buFont typeface="Arial" pitchFamily="34" charset="0"/>
              <a:buChar char="•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540000"/>
            <a:ext cx="10972800" cy="684000"/>
          </a:xfrm>
          <a:prstGeom prst="rect">
            <a:avLst/>
          </a:prstGeom>
        </p:spPr>
        <p:txBody>
          <a:bodyPr/>
          <a:lstStyle>
            <a:lvl1pPr algn="l">
              <a:defRPr sz="34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6146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6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73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44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53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GG_logo.wm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6208714"/>
            <a:ext cx="317334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4" r:id="rId2"/>
    <p:sldLayoutId id="2147483906" r:id="rId3"/>
    <p:sldLayoutId id="2147483907" r:id="rId4"/>
    <p:sldLayoutId id="2147483908" r:id="rId5"/>
    <p:sldLayoutId id="2147483920" r:id="rId6"/>
    <p:sldLayoutId id="2147483921" r:id="rId7"/>
    <p:sldLayoutId id="2147483922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 idx="4294967295"/>
          </p:nvPr>
        </p:nvSpPr>
        <p:spPr>
          <a:xfrm>
            <a:off x="823374" y="920043"/>
            <a:ext cx="9649072" cy="247808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600" b="1" noProof="0" dirty="0" smtClean="0"/>
              <a:t>Comparing AEM with lithological data using a comprehensive database system for geological and downhole geophysical information</a:t>
            </a:r>
            <a:endParaRPr lang="en-US" sz="3600" b="1" noProof="0" dirty="0"/>
          </a:p>
        </p:txBody>
      </p:sp>
      <p:sp>
        <p:nvSpPr>
          <p:cNvPr id="3075" name="Rectangle 3"/>
          <p:cNvSpPr>
            <a:spLocks noGrp="1"/>
          </p:cNvSpPr>
          <p:nvPr>
            <p:ph type="subTitle" idx="4294967295"/>
          </p:nvPr>
        </p:nvSpPr>
        <p:spPr>
          <a:xfrm>
            <a:off x="823375" y="3172328"/>
            <a:ext cx="8064896" cy="94132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noProof="0" dirty="0" smtClean="0"/>
              <a:t>Esben Auken</a:t>
            </a:r>
            <a:r>
              <a:rPr lang="en-US" sz="2000" baseline="30000" noProof="0" dirty="0" smtClean="0"/>
              <a:t>,</a:t>
            </a:r>
            <a:r>
              <a:rPr lang="en-US" sz="2000" noProof="0" dirty="0" smtClean="0"/>
              <a:t> Professor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1600" noProof="0" dirty="0" err="1" smtClean="0">
                <a:cs typeface="Verdana" pitchFamily="34" charset="0"/>
              </a:rPr>
              <a:t>HydroGeophysics</a:t>
            </a:r>
            <a:r>
              <a:rPr lang="en-US" sz="1600" noProof="0" dirty="0" smtClean="0">
                <a:cs typeface="Verdana" pitchFamily="34" charset="0"/>
              </a:rPr>
              <a:t> Group, Aarhus University, Denmark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 smtClean="0">
              <a:cs typeface="Verdana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noProof="0" dirty="0" smtClean="0">
              <a:cs typeface="Verdana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3" b="99776" l="2924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00"/>
          <a:stretch/>
        </p:blipFill>
        <p:spPr>
          <a:xfrm>
            <a:off x="4917633" y="3398130"/>
            <a:ext cx="4762726" cy="32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395"/>
            <a:ext cx="10800000" cy="6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395"/>
            <a:ext cx="10800000" cy="6750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6"/>
          <a:stretch/>
        </p:blipFill>
        <p:spPr>
          <a:xfrm>
            <a:off x="1199457" y="120395"/>
            <a:ext cx="4680520" cy="6678175"/>
          </a:xfrm>
        </p:spPr>
      </p:pic>
    </p:spTree>
    <p:extLst>
      <p:ext uri="{BB962C8B-B14F-4D97-AF65-F5344CB8AC3E}">
        <p14:creationId xmlns:p14="http://schemas.microsoft.com/office/powerpoint/2010/main" val="39464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0395"/>
            <a:ext cx="10800000" cy="6750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20395"/>
            <a:ext cx="9443403" cy="6678175"/>
          </a:xfrm>
        </p:spPr>
      </p:pic>
    </p:spTree>
    <p:extLst>
      <p:ext uri="{BB962C8B-B14F-4D97-AF65-F5344CB8AC3E}">
        <p14:creationId xmlns:p14="http://schemas.microsoft.com/office/powerpoint/2010/main" val="34930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chemeClr val="bg1">
                    <a:lumMod val="65000"/>
                  </a:schemeClr>
                </a:solidFill>
              </a:rPr>
              <a:t>Database – </a:t>
            </a:r>
            <a:r>
              <a:rPr lang="en-US" noProof="0" dirty="0" err="1" smtClean="0">
                <a:solidFill>
                  <a:schemeClr val="bg1">
                    <a:lumMod val="65000"/>
                  </a:schemeClr>
                </a:solidFill>
              </a:rPr>
              <a:t>datamodel</a:t>
            </a:r>
            <a:r>
              <a:rPr lang="en-US" noProof="0" dirty="0" smtClean="0">
                <a:solidFill>
                  <a:schemeClr val="bg1">
                    <a:lumMod val="65000"/>
                  </a:schemeClr>
                </a:solidFill>
              </a:rPr>
              <a:t> – ensuring data consistency </a:t>
            </a:r>
          </a:p>
          <a:p>
            <a:r>
              <a:rPr lang="en-US" noProof="0" dirty="0" smtClean="0">
                <a:solidFill>
                  <a:schemeClr val="bg1">
                    <a:lumMod val="65000"/>
                  </a:schemeClr>
                </a:solidFill>
              </a:rPr>
              <a:t>Web based access or direct client access </a:t>
            </a:r>
          </a:p>
          <a:p>
            <a:r>
              <a:rPr lang="en-US" noProof="0" dirty="0" smtClean="0">
                <a:solidFill>
                  <a:schemeClr val="bg1">
                    <a:lumMod val="65000"/>
                  </a:schemeClr>
                </a:solidFill>
              </a:rPr>
              <a:t>SQL for resorting and querying data</a:t>
            </a:r>
          </a:p>
          <a:p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noProof="0" dirty="0" smtClean="0"/>
              <a:t>GERDA is a well structured data georeferenced exchange format</a:t>
            </a:r>
          </a:p>
          <a:p>
            <a:endParaRPr lang="en-US" noProof="0" dirty="0"/>
          </a:p>
          <a:p>
            <a:r>
              <a:rPr lang="en-US" noProof="0" dirty="0" smtClean="0"/>
              <a:t>Data is added by contractors and extracted by clients</a:t>
            </a:r>
          </a:p>
          <a:p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Why bothering about databases?</a:t>
            </a:r>
            <a:endParaRPr lang="en-US" noProof="0" dirty="0"/>
          </a:p>
        </p:txBody>
      </p:sp>
      <p:sp>
        <p:nvSpPr>
          <p:cNvPr id="4" name="Rectangle 3"/>
          <p:cNvSpPr/>
          <p:nvPr/>
        </p:nvSpPr>
        <p:spPr>
          <a:xfrm>
            <a:off x="627094" y="5697177"/>
            <a:ext cx="8870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i="1" dirty="0"/>
              <a:t>Møller, I., Søndergaard, V.H. ,Jørgensen, F., Auken, E, &amp; Christiansen, A.V, </a:t>
            </a:r>
            <a:r>
              <a:rPr lang="da-DK" b="1" i="1" dirty="0" smtClean="0"/>
              <a:t>2009</a:t>
            </a:r>
          </a:p>
          <a:p>
            <a:pPr marL="0" indent="0">
              <a:buNone/>
            </a:pPr>
            <a:r>
              <a:rPr lang="en-GB" i="1" dirty="0" smtClean="0"/>
              <a:t>Integrated </a:t>
            </a:r>
            <a:r>
              <a:rPr lang="en-GB" i="1" dirty="0"/>
              <a:t>management and utilisation of </a:t>
            </a:r>
            <a:r>
              <a:rPr lang="en-GB" i="1" dirty="0" err="1"/>
              <a:t>hydrogeophysical</a:t>
            </a:r>
            <a:r>
              <a:rPr lang="en-GB" i="1" dirty="0"/>
              <a:t> data on a national scale. Near Surface Geophysics, </a:t>
            </a:r>
            <a:r>
              <a:rPr lang="en-GB" b="1" i="1" dirty="0"/>
              <a:t>7</a:t>
            </a:r>
            <a:r>
              <a:rPr lang="en-GB" i="1" dirty="0"/>
              <a:t>, 647-659. </a:t>
            </a:r>
          </a:p>
        </p:txBody>
      </p:sp>
    </p:spTree>
    <p:extLst>
      <p:ext uri="{BB962C8B-B14F-4D97-AF65-F5344CB8AC3E}">
        <p14:creationId xmlns:p14="http://schemas.microsoft.com/office/powerpoint/2010/main" val="26577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8000"/>
            <a:ext cx="10800000" cy="67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5880" y="5382792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SkyTEM data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65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Aarhus </a:t>
            </a:r>
            <a:r>
              <a:rPr lang="en-GB" altLang="en-US" dirty="0" smtClean="0"/>
              <a:t>Workbench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4092" y="172329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AARHUS WORKBENCH</a:t>
            </a:r>
            <a:endParaRPr lang="da-DK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3543301" y="2731478"/>
            <a:ext cx="1189892" cy="1621448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10378" y="2111091"/>
            <a:ext cx="1516701" cy="6203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650525" y="2111090"/>
            <a:ext cx="1524001" cy="6203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19855" y="350070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DATABASE</a:t>
            </a: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7" y="2731478"/>
            <a:ext cx="1923305" cy="16214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73787" y="3429209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GIS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189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 flipH="1" flipV="1">
            <a:off x="3566018" y="5549767"/>
            <a:ext cx="294782" cy="4127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51101" y="5550799"/>
            <a:ext cx="160807" cy="411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0043" y="5550796"/>
            <a:ext cx="418377" cy="23233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" idx="0"/>
          </p:cNvCxnSpPr>
          <p:nvPr/>
        </p:nvCxnSpPr>
        <p:spPr>
          <a:xfrm flipV="1">
            <a:off x="3016483" y="4353519"/>
            <a:ext cx="1121764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Aarhus </a:t>
            </a:r>
            <a:r>
              <a:rPr lang="en-GB" altLang="en-US" dirty="0" smtClean="0"/>
              <a:t>Workbench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4092" y="172329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AARHUS WORKBENCH</a:t>
            </a:r>
            <a:endParaRPr lang="da-DK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3543301" y="2731478"/>
            <a:ext cx="1189892" cy="1621448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10378" y="2111091"/>
            <a:ext cx="1516701" cy="6203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650525" y="2111090"/>
            <a:ext cx="1524001" cy="6203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19855" y="350070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DATABASE</a:t>
            </a: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7" y="2731478"/>
            <a:ext cx="1923305" cy="16214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73787" y="3429209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GIS</a:t>
            </a:r>
            <a:endParaRPr lang="da-DK" dirty="0"/>
          </a:p>
        </p:txBody>
      </p:sp>
      <p:sp>
        <p:nvSpPr>
          <p:cNvPr id="2" name="Rectangle 1"/>
          <p:cNvSpPr/>
          <p:nvPr/>
        </p:nvSpPr>
        <p:spPr>
          <a:xfrm>
            <a:off x="2227387" y="4818186"/>
            <a:ext cx="1578192" cy="75027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2227387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</a:t>
            </a:r>
            <a:br>
              <a:rPr lang="da-DK" sz="1400" dirty="0"/>
            </a:br>
            <a:r>
              <a:rPr lang="da-DK" sz="1400" dirty="0"/>
              <a:t>IMPORT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8600" y="58293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TEM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981200" y="5568464"/>
            <a:ext cx="409920" cy="7561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51000" y="63246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84034" y="600110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637308" y="5574717"/>
            <a:ext cx="156603" cy="7318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3778" y="63183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HEM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984410" y="5574716"/>
            <a:ext cx="0" cy="2804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64532" y="5893262"/>
            <a:ext cx="78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250778" y="5562477"/>
            <a:ext cx="169451" cy="57186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70863" y="6174242"/>
            <a:ext cx="84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Models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29355" y="5988404"/>
            <a:ext cx="1182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XYZ files</a:t>
            </a:r>
          </a:p>
        </p:txBody>
      </p:sp>
    </p:spTree>
    <p:extLst>
      <p:ext uri="{BB962C8B-B14F-4D97-AF65-F5344CB8AC3E}">
        <p14:creationId xmlns:p14="http://schemas.microsoft.com/office/powerpoint/2010/main" val="91475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 flipH="1" flipV="1">
            <a:off x="3566018" y="5549767"/>
            <a:ext cx="294782" cy="4127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51101" y="5550799"/>
            <a:ext cx="160807" cy="411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0043" y="5550796"/>
            <a:ext cx="418377" cy="23233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" idx="0"/>
          </p:cNvCxnSpPr>
          <p:nvPr/>
        </p:nvCxnSpPr>
        <p:spPr>
          <a:xfrm flipV="1">
            <a:off x="3016483" y="4353519"/>
            <a:ext cx="1121764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Aarhus Workbench</a:t>
            </a:r>
            <a:endParaRPr lang="en-GB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14092" y="172329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AARHUS WORKBENCH</a:t>
            </a:r>
            <a:endParaRPr lang="da-DK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3543301" y="2731478"/>
            <a:ext cx="1189892" cy="1621448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10378" y="2111091"/>
            <a:ext cx="1516701" cy="6203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650525" y="2111090"/>
            <a:ext cx="1524001" cy="6203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19855" y="350070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DATABASE</a:t>
            </a: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7" y="2731478"/>
            <a:ext cx="1923305" cy="16214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73787" y="3429209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GIS</a:t>
            </a:r>
            <a:endParaRPr lang="da-DK" dirty="0"/>
          </a:p>
        </p:txBody>
      </p:sp>
      <p:sp>
        <p:nvSpPr>
          <p:cNvPr id="2" name="Rectangle 1"/>
          <p:cNvSpPr/>
          <p:nvPr/>
        </p:nvSpPr>
        <p:spPr>
          <a:xfrm>
            <a:off x="2227387" y="4818186"/>
            <a:ext cx="1578192" cy="75027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2227387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</a:t>
            </a:r>
            <a:br>
              <a:rPr lang="da-DK" sz="1400" dirty="0"/>
            </a:br>
            <a:r>
              <a:rPr lang="da-DK" sz="1400" dirty="0"/>
              <a:t>IMPORT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8600" y="58293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TEM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981200" y="5568464"/>
            <a:ext cx="409920" cy="7561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51000" y="63246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84034" y="600110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637308" y="5574717"/>
            <a:ext cx="156603" cy="7318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3778" y="63183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HEM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984410" y="5574716"/>
            <a:ext cx="0" cy="2804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64532" y="5893262"/>
            <a:ext cx="78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250778" y="5562477"/>
            <a:ext cx="169451" cy="57186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70863" y="6174242"/>
            <a:ext cx="84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Models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29355" y="5988404"/>
            <a:ext cx="1182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XYZ files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02712" y="4818186"/>
            <a:ext cx="1578192" cy="750277"/>
          </a:xfrm>
          <a:prstGeom prst="rect">
            <a:avLst/>
          </a:prstGeom>
          <a:solidFill>
            <a:schemeClr val="accent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xtBox 29"/>
          <p:cNvSpPr txBox="1"/>
          <p:nvPr/>
        </p:nvSpPr>
        <p:spPr>
          <a:xfrm>
            <a:off x="4009283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PROCESSING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868728" y="5549769"/>
            <a:ext cx="10055" cy="43863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6" idx="0"/>
          </p:cNvCxnSpPr>
          <p:nvPr/>
        </p:nvCxnSpPr>
        <p:spPr>
          <a:xfrm flipV="1">
            <a:off x="4427406" y="5578196"/>
            <a:ext cx="224239" cy="6180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85739" y="619628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6677" y="60124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158182" y="5574719"/>
            <a:ext cx="363454" cy="5210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79969" y="6123250"/>
            <a:ext cx="84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4165860" y="4353519"/>
            <a:ext cx="625949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4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>
            <a:stCxn id="49" idx="0"/>
          </p:cNvCxnSpPr>
          <p:nvPr/>
        </p:nvCxnSpPr>
        <p:spPr>
          <a:xfrm flipH="1" flipV="1">
            <a:off x="4175244" y="4353519"/>
            <a:ext cx="2384950" cy="46466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9" idx="0"/>
          </p:cNvCxnSpPr>
          <p:nvPr/>
        </p:nvCxnSpPr>
        <p:spPr>
          <a:xfrm flipH="1" flipV="1">
            <a:off x="4165860" y="4353519"/>
            <a:ext cx="625949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566018" y="5549767"/>
            <a:ext cx="294782" cy="4127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51101" y="5550799"/>
            <a:ext cx="160807" cy="411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0043" y="5550796"/>
            <a:ext cx="418377" cy="23233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" idx="0"/>
          </p:cNvCxnSpPr>
          <p:nvPr/>
        </p:nvCxnSpPr>
        <p:spPr>
          <a:xfrm flipV="1">
            <a:off x="3016483" y="4353519"/>
            <a:ext cx="1121764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Aarhus Workbench</a:t>
            </a:r>
            <a:endParaRPr lang="en-GB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14092" y="172329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AARHUS WORKBENCH</a:t>
            </a:r>
            <a:endParaRPr lang="da-DK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3543301" y="2731478"/>
            <a:ext cx="1189892" cy="1621448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10378" y="2111091"/>
            <a:ext cx="1516701" cy="6203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650525" y="2111090"/>
            <a:ext cx="1524001" cy="6203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19855" y="350070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DATABASE</a:t>
            </a: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7" y="2731478"/>
            <a:ext cx="1923305" cy="16214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73787" y="3429209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GIS</a:t>
            </a:r>
            <a:endParaRPr lang="da-DK" dirty="0"/>
          </a:p>
        </p:txBody>
      </p:sp>
      <p:sp>
        <p:nvSpPr>
          <p:cNvPr id="2" name="Rectangle 1"/>
          <p:cNvSpPr/>
          <p:nvPr/>
        </p:nvSpPr>
        <p:spPr>
          <a:xfrm>
            <a:off x="2227387" y="4818186"/>
            <a:ext cx="1578192" cy="75027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2227387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</a:t>
            </a:r>
            <a:br>
              <a:rPr lang="da-DK" sz="1400" dirty="0"/>
            </a:br>
            <a:r>
              <a:rPr lang="da-DK" sz="1400" dirty="0"/>
              <a:t>IMPORT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8600" y="58293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TEM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981200" y="5568464"/>
            <a:ext cx="409920" cy="7561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51000" y="63246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84034" y="600110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637308" y="5574717"/>
            <a:ext cx="156603" cy="7318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3778" y="63183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HEM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984410" y="5574716"/>
            <a:ext cx="0" cy="2804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64531" y="5893262"/>
            <a:ext cx="855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250778" y="5562477"/>
            <a:ext cx="169451" cy="57186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70863" y="6174242"/>
            <a:ext cx="84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Models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29355" y="5988404"/>
            <a:ext cx="1182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XYZ files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02712" y="4818186"/>
            <a:ext cx="1578192" cy="750277"/>
          </a:xfrm>
          <a:prstGeom prst="rect">
            <a:avLst/>
          </a:prstGeom>
          <a:solidFill>
            <a:schemeClr val="accent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xtBox 29"/>
          <p:cNvSpPr txBox="1"/>
          <p:nvPr/>
        </p:nvSpPr>
        <p:spPr>
          <a:xfrm>
            <a:off x="4009283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PROCESSING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868728" y="5549769"/>
            <a:ext cx="10055" cy="43863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6" idx="0"/>
          </p:cNvCxnSpPr>
          <p:nvPr/>
        </p:nvCxnSpPr>
        <p:spPr>
          <a:xfrm flipV="1">
            <a:off x="4427406" y="5578196"/>
            <a:ext cx="224239" cy="6180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85739" y="619628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6677" y="60124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5158182" y="5574719"/>
            <a:ext cx="363454" cy="5210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79969" y="6123250"/>
            <a:ext cx="794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771098" y="4818184"/>
            <a:ext cx="1578192" cy="750277"/>
          </a:xfrm>
          <a:prstGeom prst="rect">
            <a:avLst/>
          </a:prstGeom>
          <a:solidFill>
            <a:schemeClr val="accent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xtBox 49"/>
          <p:cNvSpPr txBox="1"/>
          <p:nvPr/>
        </p:nvSpPr>
        <p:spPr>
          <a:xfrm>
            <a:off x="5771098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</a:t>
            </a:r>
          </a:p>
          <a:p>
            <a:pPr algn="ctr"/>
            <a:r>
              <a:rPr lang="da-DK" sz="1400" dirty="0"/>
              <a:t>INVERSION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6405776" y="5575603"/>
            <a:ext cx="160807" cy="411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973975" y="5580568"/>
            <a:ext cx="409920" cy="7561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618375" y="633671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26009" y="6025909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6786409" y="5561119"/>
            <a:ext cx="51077" cy="66657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522453" y="6317792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HEM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7027985" y="5574120"/>
            <a:ext cx="148788" cy="3439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5107" y="5930766"/>
            <a:ext cx="867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</p:spTree>
    <p:extLst>
      <p:ext uri="{BB962C8B-B14F-4D97-AF65-F5344CB8AC3E}">
        <p14:creationId xmlns:p14="http://schemas.microsoft.com/office/powerpoint/2010/main" val="172713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/>
          <p:cNvCxnSpPr>
            <a:stCxn id="60" idx="0"/>
          </p:cNvCxnSpPr>
          <p:nvPr/>
        </p:nvCxnSpPr>
        <p:spPr>
          <a:xfrm flipH="1" flipV="1">
            <a:off x="7205785" y="4353520"/>
            <a:ext cx="1132972" cy="46466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0"/>
          </p:cNvCxnSpPr>
          <p:nvPr/>
        </p:nvCxnSpPr>
        <p:spPr>
          <a:xfrm flipH="1" flipV="1">
            <a:off x="4175244" y="4353519"/>
            <a:ext cx="2384950" cy="46466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9" idx="0"/>
          </p:cNvCxnSpPr>
          <p:nvPr/>
        </p:nvCxnSpPr>
        <p:spPr>
          <a:xfrm flipH="1" flipV="1">
            <a:off x="4165860" y="4353519"/>
            <a:ext cx="625949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3566018" y="5549767"/>
            <a:ext cx="294782" cy="4127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51101" y="5550799"/>
            <a:ext cx="160807" cy="411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0043" y="5550796"/>
            <a:ext cx="418377" cy="23233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" idx="0"/>
          </p:cNvCxnSpPr>
          <p:nvPr/>
        </p:nvCxnSpPr>
        <p:spPr>
          <a:xfrm flipV="1">
            <a:off x="3016483" y="4353519"/>
            <a:ext cx="1121764" cy="46466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Aarhus Workbench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4092" y="172329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AARHUS WORKBENCH</a:t>
            </a:r>
            <a:endParaRPr lang="da-DK" dirty="0"/>
          </a:p>
        </p:txBody>
      </p:sp>
      <p:sp>
        <p:nvSpPr>
          <p:cNvPr id="4" name="Flowchart: Magnetic Disk 3"/>
          <p:cNvSpPr/>
          <p:nvPr/>
        </p:nvSpPr>
        <p:spPr>
          <a:xfrm>
            <a:off x="3543301" y="2731478"/>
            <a:ext cx="1189892" cy="1621448"/>
          </a:xfrm>
          <a:prstGeom prst="flowChartMagneticDisk">
            <a:avLst/>
          </a:prstGeom>
          <a:solidFill>
            <a:schemeClr val="accent1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10378" y="2111091"/>
            <a:ext cx="1516701" cy="6203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5650525" y="2111090"/>
            <a:ext cx="1524001" cy="6203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19855" y="3500702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DATABASE</a:t>
            </a:r>
          </a:p>
        </p:txBody>
      </p:sp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7" y="2731478"/>
            <a:ext cx="1923305" cy="162144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73787" y="3429209"/>
            <a:ext cx="33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GIS</a:t>
            </a:r>
            <a:endParaRPr lang="da-DK" dirty="0"/>
          </a:p>
        </p:txBody>
      </p:sp>
      <p:sp>
        <p:nvSpPr>
          <p:cNvPr id="2" name="Rectangle 1"/>
          <p:cNvSpPr/>
          <p:nvPr/>
        </p:nvSpPr>
        <p:spPr>
          <a:xfrm>
            <a:off x="2227387" y="4818186"/>
            <a:ext cx="1578192" cy="75027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xtBox 14"/>
          <p:cNvSpPr txBox="1"/>
          <p:nvPr/>
        </p:nvSpPr>
        <p:spPr>
          <a:xfrm>
            <a:off x="2227387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</a:t>
            </a:r>
            <a:br>
              <a:rPr lang="da-DK" sz="1400" dirty="0"/>
            </a:br>
            <a:r>
              <a:rPr lang="da-DK" sz="1400" dirty="0"/>
              <a:t>IMPORT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98600" y="58293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TEM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981200" y="5568464"/>
            <a:ext cx="409920" cy="7561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51000" y="6324611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84034" y="600110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637308" y="5574717"/>
            <a:ext cx="156603" cy="73186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3778" y="63183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HEM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2984410" y="5574716"/>
            <a:ext cx="0" cy="2804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64532" y="5893262"/>
            <a:ext cx="794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3250778" y="5562477"/>
            <a:ext cx="169451" cy="57186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70863" y="6174242"/>
            <a:ext cx="847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Models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329355" y="5988404"/>
            <a:ext cx="1182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XYZ files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02712" y="4818186"/>
            <a:ext cx="1578192" cy="750277"/>
          </a:xfrm>
          <a:prstGeom prst="rect">
            <a:avLst/>
          </a:prstGeom>
          <a:solidFill>
            <a:schemeClr val="accent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TextBox 29"/>
          <p:cNvSpPr txBox="1"/>
          <p:nvPr/>
        </p:nvSpPr>
        <p:spPr>
          <a:xfrm>
            <a:off x="4009283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PROCESSING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868728" y="5549769"/>
            <a:ext cx="10055" cy="43863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6" idx="0"/>
          </p:cNvCxnSpPr>
          <p:nvPr/>
        </p:nvCxnSpPr>
        <p:spPr>
          <a:xfrm flipV="1">
            <a:off x="4427406" y="5578196"/>
            <a:ext cx="224239" cy="61808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85739" y="619628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6677" y="6012488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5158182" y="5574719"/>
            <a:ext cx="363454" cy="5210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179969" y="6123250"/>
            <a:ext cx="84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771098" y="4818184"/>
            <a:ext cx="1578192" cy="750277"/>
          </a:xfrm>
          <a:prstGeom prst="rect">
            <a:avLst/>
          </a:prstGeom>
          <a:solidFill>
            <a:schemeClr val="accent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xtBox 49"/>
          <p:cNvSpPr txBox="1"/>
          <p:nvPr/>
        </p:nvSpPr>
        <p:spPr>
          <a:xfrm>
            <a:off x="5771098" y="4973904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DATA </a:t>
            </a:r>
          </a:p>
          <a:p>
            <a:pPr algn="ctr"/>
            <a:r>
              <a:rPr lang="da-DK" sz="1400" dirty="0"/>
              <a:t>INVERSION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6405776" y="5575603"/>
            <a:ext cx="160807" cy="411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973975" y="5580568"/>
            <a:ext cx="409920" cy="75613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618375" y="6336715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GCM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26009" y="6025909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ATEM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6786409" y="5561119"/>
            <a:ext cx="51077" cy="66657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522453" y="6317792"/>
            <a:ext cx="683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HEM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7027985" y="5574120"/>
            <a:ext cx="148788" cy="34394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835107" y="5930766"/>
            <a:ext cx="779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ERT/IP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549661" y="4818185"/>
            <a:ext cx="1578192" cy="750277"/>
          </a:xfrm>
          <a:prstGeom prst="rect">
            <a:avLst/>
          </a:prstGeom>
          <a:solidFill>
            <a:schemeClr val="accent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TextBox 60"/>
          <p:cNvSpPr txBox="1"/>
          <p:nvPr/>
        </p:nvSpPr>
        <p:spPr>
          <a:xfrm>
            <a:off x="7549661" y="4977223"/>
            <a:ext cx="157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THEMES &amp; PROFILES</a:t>
            </a:r>
          </a:p>
        </p:txBody>
      </p:sp>
    </p:spTree>
    <p:extLst>
      <p:ext uri="{BB962C8B-B14F-4D97-AF65-F5344CB8AC3E}">
        <p14:creationId xmlns:p14="http://schemas.microsoft.com/office/powerpoint/2010/main" val="216504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Cyril </a:t>
            </a:r>
            <a:r>
              <a:rPr lang="en-US" noProof="0" dirty="0" smtClean="0"/>
              <a:t>Schamper, Paris IV University, France</a:t>
            </a:r>
          </a:p>
          <a:p>
            <a:endParaRPr lang="en-US" noProof="0" dirty="0"/>
          </a:p>
          <a:p>
            <a:r>
              <a:rPr lang="en-US" noProof="0" dirty="0" smtClean="0"/>
              <a:t>Flemming </a:t>
            </a:r>
            <a:r>
              <a:rPr lang="en-US" noProof="0" dirty="0" err="1" smtClean="0"/>
              <a:t>Jørgensen</a:t>
            </a:r>
            <a:r>
              <a:rPr lang="en-US" noProof="0" dirty="0" smtClean="0"/>
              <a:t>, GEUS</a:t>
            </a:r>
          </a:p>
          <a:p>
            <a:r>
              <a:rPr lang="en-US" noProof="0" dirty="0" err="1"/>
              <a:t>Ingelise</a:t>
            </a:r>
            <a:r>
              <a:rPr lang="en-US" noProof="0" dirty="0"/>
              <a:t> </a:t>
            </a:r>
            <a:r>
              <a:rPr lang="en-US" noProof="0" dirty="0" err="1" smtClean="0"/>
              <a:t>Mølller</a:t>
            </a:r>
            <a:r>
              <a:rPr lang="en-US" noProof="0" dirty="0" smtClean="0"/>
              <a:t> Balling, GEUS</a:t>
            </a:r>
          </a:p>
          <a:p>
            <a:r>
              <a:rPr lang="en-US" noProof="0" dirty="0" smtClean="0"/>
              <a:t>Flemming Effersø, SkyTEM Surveys Aps</a:t>
            </a:r>
          </a:p>
          <a:p>
            <a:r>
              <a:rPr lang="en-US" noProof="0" dirty="0" smtClean="0"/>
              <a:t>Kurt Sørensen, </a:t>
            </a:r>
            <a:r>
              <a:rPr lang="en-US" noProof="0" dirty="0"/>
              <a:t>SkyTEM Surveys </a:t>
            </a:r>
            <a:r>
              <a:rPr lang="en-US" noProof="0" dirty="0" smtClean="0"/>
              <a:t>Aps and Aarhus University</a:t>
            </a:r>
          </a:p>
          <a:p>
            <a:r>
              <a:rPr lang="en-US" noProof="0" dirty="0" smtClean="0"/>
              <a:t>Casper Kirkegaard, </a:t>
            </a:r>
            <a:r>
              <a:rPr lang="en-US" noProof="0" dirty="0" err="1"/>
              <a:t>HydroGeophysics</a:t>
            </a:r>
            <a:r>
              <a:rPr lang="en-US" noProof="0" dirty="0"/>
              <a:t> Group, Aarhus University</a:t>
            </a:r>
            <a:endParaRPr lang="en-US" noProof="0" dirty="0" smtClean="0"/>
          </a:p>
          <a:p>
            <a:r>
              <a:rPr lang="en-US" noProof="0" dirty="0" smtClean="0"/>
              <a:t>Anders V. Christiansen, </a:t>
            </a:r>
            <a:r>
              <a:rPr lang="en-US" noProof="0" dirty="0" err="1"/>
              <a:t>HydroGeophysics</a:t>
            </a:r>
            <a:r>
              <a:rPr lang="en-US" noProof="0" dirty="0"/>
              <a:t> Group, Aarhus University</a:t>
            </a:r>
            <a:br>
              <a:rPr lang="en-US" noProof="0" dirty="0"/>
            </a:br>
            <a:endParaRPr lang="en-US" noProof="0" dirty="0"/>
          </a:p>
          <a:p>
            <a:pPr marL="0" indent="0">
              <a:buNone/>
            </a:pPr>
            <a:r>
              <a:rPr lang="en-US" noProof="0" dirty="0" smtClean="0"/>
              <a:t>    (GEUS – Geological Survey of Denmark and Greenland)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Co-workers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29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B6EA5"/>
              </a:clrFrom>
              <a:clrTo>
                <a:srgbClr val="3B6E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9" y="679361"/>
            <a:ext cx="8569325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215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3B6EA5"/>
              </a:clrFrom>
              <a:clrTo>
                <a:srgbClr val="3B6E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68117"/>
          <a:stretch/>
        </p:blipFill>
        <p:spPr bwMode="auto">
          <a:xfrm>
            <a:off x="4079776" y="3923565"/>
            <a:ext cx="7215951" cy="181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215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6059" y="1224000"/>
            <a:ext cx="1289501" cy="692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Aarhus Workbench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70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>
                <a:solidFill>
                  <a:schemeClr val="bg1">
                    <a:lumMod val="65000"/>
                  </a:schemeClr>
                </a:solidFill>
              </a:rPr>
              <a:t>GERDA and Jupiter – efficient data management system on corporate and nation level</a:t>
            </a:r>
          </a:p>
          <a:p>
            <a:pPr marL="0" indent="0" eaLnBrk="1" hangingPunct="1">
              <a:buNone/>
            </a:pPr>
            <a:endParaRPr lang="en-US" noProof="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/>
            <a:r>
              <a:rPr lang="en-US" noProof="0" dirty="0"/>
              <a:t>Borehole logs as a prof of resolution for new AEM system</a:t>
            </a:r>
          </a:p>
          <a:p>
            <a:pPr marL="0" indent="0" eaLnBrk="1" hangingPunct="1">
              <a:buNone/>
            </a:pPr>
            <a:endParaRPr lang="en-US" noProof="0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1011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40000"/>
            <a:ext cx="11582400" cy="68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Nitrate reduction in geologically heterogeneous catchments</a:t>
            </a:r>
            <a:br>
              <a:rPr lang="en-US" noProof="0" dirty="0" smtClean="0"/>
            </a:br>
            <a:endParaRPr lang="en-US" noProof="0" dirty="0" smtClean="0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524000" y="-156966"/>
            <a:ext cx="18473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da-DK"/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889125" y="2210383"/>
            <a:ext cx="82184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endParaRPr lang="da-DK" dirty="0"/>
          </a:p>
        </p:txBody>
      </p:sp>
      <p:pic>
        <p:nvPicPr>
          <p:cNvPr id="25605" name="Billed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344665"/>
            <a:ext cx="74564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>
          <a:xfrm>
            <a:off x="5037138" y="4229682"/>
            <a:ext cx="247650" cy="722312"/>
          </a:xfrm>
          <a:prstGeom prst="rightBrace">
            <a:avLst/>
          </a:prstGeom>
          <a:ln w="349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0" name="TextBox 9"/>
          <p:cNvSpPr txBox="1"/>
          <p:nvPr/>
        </p:nvSpPr>
        <p:spPr>
          <a:xfrm>
            <a:off x="5345114" y="4229682"/>
            <a:ext cx="2479079" cy="665534"/>
          </a:xfrm>
          <a:prstGeom prst="rect">
            <a:avLst/>
          </a:prstGeom>
          <a:solidFill>
            <a:schemeClr val="accent1">
              <a:alpha val="48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dirty="0"/>
              <a:t>Information </a:t>
            </a:r>
            <a:r>
              <a:rPr lang="da-DK" dirty="0" err="1"/>
              <a:t>about</a:t>
            </a:r>
            <a:r>
              <a:rPr lang="da-DK" dirty="0"/>
              <a:t> the upper 20m </a:t>
            </a:r>
            <a:r>
              <a:rPr lang="da-DK" dirty="0" err="1"/>
              <a:t>critical</a:t>
            </a:r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>
            <a:off x="304800" y="586386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400" dirty="0"/>
              <a:t>Refsgaard</a:t>
            </a:r>
            <a:r>
              <a:rPr lang="da-DK" sz="1400" dirty="0" smtClean="0"/>
              <a:t>, et al.,</a:t>
            </a:r>
            <a:r>
              <a:rPr lang="da-DK" sz="1400" dirty="0"/>
              <a:t>2014, </a:t>
            </a:r>
            <a:br>
              <a:rPr lang="da-DK" sz="1400" dirty="0"/>
            </a:br>
            <a:r>
              <a:rPr lang="da-DK" sz="1400" dirty="0" err="1"/>
              <a:t>Nitrate</a:t>
            </a:r>
            <a:r>
              <a:rPr lang="da-DK" sz="1400" dirty="0"/>
              <a:t> </a:t>
            </a:r>
            <a:r>
              <a:rPr lang="da-DK" sz="1400" dirty="0" err="1"/>
              <a:t>reduction</a:t>
            </a:r>
            <a:r>
              <a:rPr lang="da-DK" sz="1400" dirty="0"/>
              <a:t> in </a:t>
            </a:r>
            <a:r>
              <a:rPr lang="da-DK" sz="1400" dirty="0" err="1"/>
              <a:t>geologically</a:t>
            </a:r>
            <a:r>
              <a:rPr lang="da-DK" sz="1400" dirty="0"/>
              <a:t> </a:t>
            </a:r>
            <a:r>
              <a:rPr lang="da-DK" sz="1400" dirty="0" err="1"/>
              <a:t>heterogeneous</a:t>
            </a:r>
            <a:r>
              <a:rPr lang="da-DK" sz="1400" dirty="0"/>
              <a:t> </a:t>
            </a:r>
            <a:r>
              <a:rPr lang="da-DK" sz="1400" dirty="0" err="1"/>
              <a:t>catchments</a:t>
            </a:r>
            <a:r>
              <a:rPr lang="da-DK" sz="1400" dirty="0"/>
              <a:t> - A </a:t>
            </a:r>
            <a:r>
              <a:rPr lang="da-DK" sz="1400" dirty="0" err="1"/>
              <a:t>framework</a:t>
            </a:r>
            <a:r>
              <a:rPr lang="da-DK" sz="1400" dirty="0"/>
              <a:t> for </a:t>
            </a:r>
            <a:r>
              <a:rPr lang="da-DK" sz="1400" dirty="0" err="1"/>
              <a:t>assessing</a:t>
            </a:r>
            <a:r>
              <a:rPr lang="da-DK" sz="1400" dirty="0"/>
              <a:t> the </a:t>
            </a:r>
            <a:r>
              <a:rPr lang="da-DK" sz="1400" dirty="0" err="1"/>
              <a:t>scale</a:t>
            </a:r>
            <a:r>
              <a:rPr lang="da-DK" sz="1400" dirty="0"/>
              <a:t> of </a:t>
            </a:r>
            <a:r>
              <a:rPr lang="da-DK" sz="1400" dirty="0" err="1"/>
              <a:t>predictive</a:t>
            </a:r>
            <a:r>
              <a:rPr lang="da-DK" sz="1400" dirty="0"/>
              <a:t> </a:t>
            </a:r>
            <a:r>
              <a:rPr lang="da-DK" sz="1400" dirty="0" err="1"/>
              <a:t>capability</a:t>
            </a:r>
            <a:r>
              <a:rPr lang="da-DK" sz="1400" dirty="0"/>
              <a:t> of </a:t>
            </a:r>
            <a:r>
              <a:rPr lang="da-DK" sz="1400" dirty="0" err="1"/>
              <a:t>hydrological</a:t>
            </a:r>
            <a:r>
              <a:rPr lang="da-DK" sz="1400" dirty="0"/>
              <a:t> models </a:t>
            </a:r>
            <a:br>
              <a:rPr lang="da-DK" sz="1400" dirty="0"/>
            </a:br>
            <a:r>
              <a:rPr lang="da-DK" sz="1400" i="1" dirty="0" err="1"/>
              <a:t>ScienceDirect</a:t>
            </a:r>
            <a:r>
              <a:rPr lang="da-DK" sz="1400" dirty="0"/>
              <a:t>, 468-469, 1278-1288.</a:t>
            </a:r>
            <a:endParaRPr lang="en-US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and flight 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" b="99776" l="2924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000"/>
          <a:stretch/>
        </p:blipFill>
        <p:spPr>
          <a:xfrm>
            <a:off x="1475196" y="2420812"/>
            <a:ext cx="6186844" cy="4214813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 rot="1367132">
            <a:off x="6305987" y="1526318"/>
            <a:ext cx="2712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100 </a:t>
            </a:r>
            <a:r>
              <a:rPr lang="en-US" dirty="0"/>
              <a:t>m line spacing</a:t>
            </a:r>
            <a:br>
              <a:rPr lang="en-US" dirty="0"/>
            </a:br>
            <a:r>
              <a:rPr lang="en-US" dirty="0" smtClean="0"/>
              <a:t>13 hours - 1203 km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528957">
            <a:off x="867324" y="2200109"/>
            <a:ext cx="2772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50 m line spacing</a:t>
            </a:r>
            <a:br>
              <a:rPr lang="en-US" dirty="0"/>
            </a:br>
            <a:r>
              <a:rPr lang="en-US" dirty="0"/>
              <a:t>5 hours - 465 km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7533" y="1752528"/>
            <a:ext cx="2471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25</a:t>
            </a:r>
            <a:r>
              <a:rPr lang="en-US" dirty="0" smtClean="0"/>
              <a:t> </a:t>
            </a:r>
            <a:r>
              <a:rPr lang="en-US" dirty="0"/>
              <a:t>m line spacing</a:t>
            </a:r>
            <a:br>
              <a:rPr lang="en-US" dirty="0"/>
            </a:br>
            <a:r>
              <a:rPr lang="en-US" dirty="0"/>
              <a:t>2 hours - 178 km</a:t>
            </a:r>
            <a:endParaRPr lang="da-DK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53745" y="2996952"/>
            <a:ext cx="993788" cy="578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23792" y="2398859"/>
            <a:ext cx="161154" cy="454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538859" y="2075693"/>
            <a:ext cx="709269" cy="17133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6897688" y="5692776"/>
            <a:ext cx="3143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da-DK" b="1" dirty="0">
                <a:latin typeface="Futura Medium"/>
              </a:rPr>
              <a:t>…1846 km in 1 </a:t>
            </a:r>
            <a:r>
              <a:rPr kumimoji="1" lang="da-DK" b="1" dirty="0" err="1">
                <a:latin typeface="Futura Medium"/>
              </a:rPr>
              <a:t>week</a:t>
            </a:r>
            <a:endParaRPr kumimoji="1" lang="da-DK" b="1" dirty="0">
              <a:latin typeface="Futura Medium"/>
            </a:endParaRPr>
          </a:p>
          <a:p>
            <a:pPr eaLnBrk="1" hangingPunct="1"/>
            <a:r>
              <a:rPr kumimoji="1" lang="da-DK" dirty="0">
                <a:latin typeface="Futura Medium"/>
              </a:rPr>
              <a:t>(Aarhus-&gt;Barcelona)</a:t>
            </a:r>
          </a:p>
        </p:txBody>
      </p:sp>
    </p:spTree>
    <p:extLst>
      <p:ext uri="{BB962C8B-B14F-4D97-AF65-F5344CB8AC3E}">
        <p14:creationId xmlns:p14="http://schemas.microsoft.com/office/powerpoint/2010/main" val="1652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SkyTEM 101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271" y="692696"/>
            <a:ext cx="3908425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7096620" y="5235213"/>
            <a:ext cx="238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dirty="0" err="1"/>
              <a:t>Transmitter</a:t>
            </a:r>
            <a:r>
              <a:rPr lang="fr-FR" dirty="0"/>
              <a:t> </a:t>
            </a:r>
            <a:r>
              <a:rPr lang="fr-FR" dirty="0" err="1"/>
              <a:t>loop</a:t>
            </a:r>
            <a:endParaRPr lang="fr-FR" dirty="0"/>
          </a:p>
        </p:txBody>
      </p:sp>
      <p:cxnSp>
        <p:nvCxnSpPr>
          <p:cNvPr id="10" name="Connecteur droit avec flèche 9"/>
          <p:cNvCxnSpPr>
            <a:cxnSpLocks noChangeShapeType="1"/>
          </p:cNvCxnSpPr>
          <p:nvPr/>
        </p:nvCxnSpPr>
        <p:spPr bwMode="auto">
          <a:xfrm flipV="1">
            <a:off x="7676058" y="4977359"/>
            <a:ext cx="0" cy="28178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cteur droit avec flèche 10"/>
          <p:cNvCxnSpPr>
            <a:cxnSpLocks noChangeShapeType="1"/>
          </p:cNvCxnSpPr>
          <p:nvPr/>
        </p:nvCxnSpPr>
        <p:spPr bwMode="auto">
          <a:xfrm>
            <a:off x="7480795" y="4273484"/>
            <a:ext cx="341313" cy="38637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7078654" y="3869419"/>
            <a:ext cx="2390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dirty="0" err="1" smtClean="0"/>
              <a:t>Receive</a:t>
            </a:r>
            <a:r>
              <a:rPr lang="fr-FR" dirty="0" smtClean="0"/>
              <a:t> </a:t>
            </a:r>
            <a:r>
              <a:rPr lang="fr-FR" dirty="0" err="1" smtClean="0"/>
              <a:t>coil</a:t>
            </a:r>
            <a:endParaRPr lang="fr-FR" dirty="0"/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7549057" y="2742079"/>
            <a:ext cx="186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dirty="0"/>
              <a:t>Instruments</a:t>
            </a:r>
          </a:p>
        </p:txBody>
      </p: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 flipV="1">
            <a:off x="8852396" y="2663843"/>
            <a:ext cx="384968" cy="24024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7676058" y="2051713"/>
            <a:ext cx="1809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dirty="0" err="1"/>
              <a:t>Generator</a:t>
            </a:r>
            <a:endParaRPr lang="fr-FR" dirty="0"/>
          </a:p>
        </p:txBody>
      </p:sp>
      <p:cxnSp>
        <p:nvCxnSpPr>
          <p:cNvPr id="24" name="Connecteur droit avec flèche 23"/>
          <p:cNvCxnSpPr>
            <a:cxnSpLocks noChangeShapeType="1"/>
          </p:cNvCxnSpPr>
          <p:nvPr/>
        </p:nvCxnSpPr>
        <p:spPr bwMode="auto">
          <a:xfrm>
            <a:off x="8852396" y="2245272"/>
            <a:ext cx="439738" cy="153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Image 24" descr="Instrumen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80" y="709909"/>
            <a:ext cx="19097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 descr="Front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333" y="5310839"/>
            <a:ext cx="1438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9805900" y="4328538"/>
            <a:ext cx="12682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dirty="0"/>
              <a:t>GPS</a:t>
            </a:r>
            <a:r>
              <a:rPr lang="fr-FR" dirty="0" smtClean="0"/>
              <a:t>,</a:t>
            </a:r>
          </a:p>
          <a:p>
            <a:pPr eaLnBrk="1" hangingPunct="1"/>
            <a:r>
              <a:rPr lang="fr-FR" dirty="0" smtClean="0"/>
              <a:t>Tilt</a:t>
            </a:r>
          </a:p>
          <a:p>
            <a:pPr eaLnBrk="1" hangingPunct="1"/>
            <a:r>
              <a:rPr lang="fr-FR" dirty="0" smtClean="0"/>
              <a:t>Lasers</a:t>
            </a:r>
            <a:endParaRPr lang="fr-FR" dirty="0"/>
          </a:p>
        </p:txBody>
      </p:sp>
      <p:pic>
        <p:nvPicPr>
          <p:cNvPr id="267266" name="Picture 2" descr="F:\PowerPoints\NICA_Meeting_August_17th_2011\Figures\Loop_on_the_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33559" r="5363" b="38737"/>
          <a:stretch>
            <a:fillRect/>
          </a:stretch>
        </p:blipFill>
        <p:spPr bwMode="auto">
          <a:xfrm>
            <a:off x="5956001" y="5635587"/>
            <a:ext cx="3281363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ontent Placeholder 1"/>
          <p:cNvSpPr>
            <a:spLocks noGrp="1"/>
          </p:cNvSpPr>
          <p:nvPr>
            <p:ph idx="1"/>
          </p:nvPr>
        </p:nvSpPr>
        <p:spPr>
          <a:xfrm>
            <a:off x="609600" y="1584000"/>
            <a:ext cx="10972800" cy="4214842"/>
          </a:xfrm>
        </p:spPr>
        <p:txBody>
          <a:bodyPr/>
          <a:lstStyle/>
          <a:p>
            <a:pPr marL="472950" indent="-285750">
              <a:defRPr/>
            </a:pPr>
            <a:r>
              <a:rPr lang="en-US" noProof="0" dirty="0" smtClean="0"/>
              <a:t>Turn-off time low moment ~4 µs</a:t>
            </a:r>
          </a:p>
          <a:p>
            <a:pPr marL="472950" indent="-285750">
              <a:defRPr/>
            </a:pPr>
            <a:r>
              <a:rPr lang="en-US" noProof="0" dirty="0" smtClean="0"/>
              <a:t>First gate </a:t>
            </a:r>
            <a:r>
              <a:rPr lang="en-US" b="1" noProof="0" dirty="0" smtClean="0"/>
              <a:t>~5-6 µs; </a:t>
            </a:r>
            <a:r>
              <a:rPr lang="en-US" noProof="0" dirty="0" smtClean="0"/>
              <a:t>~1-2 µs after turn-off</a:t>
            </a:r>
          </a:p>
          <a:p>
            <a:pPr marL="472950" indent="-285750">
              <a:defRPr/>
            </a:pPr>
            <a:r>
              <a:rPr lang="en-US" noProof="0" dirty="0"/>
              <a:t>LM measured every 0.6 s (~ 80 stacks)</a:t>
            </a:r>
          </a:p>
          <a:p>
            <a:pPr marL="472950" indent="-285750">
              <a:defRPr/>
            </a:pPr>
            <a:r>
              <a:rPr lang="en-US" noProof="0" dirty="0"/>
              <a:t>Lateral resolution 15 m</a:t>
            </a:r>
          </a:p>
          <a:p>
            <a:pPr marL="472950" indent="-285750">
              <a:defRPr/>
            </a:pPr>
            <a:endParaRPr lang="en-US" noProof="0" dirty="0" smtClean="0"/>
          </a:p>
          <a:p>
            <a:pPr marL="472950" indent="-285750">
              <a:defRPr/>
            </a:pPr>
            <a:r>
              <a:rPr lang="en-US" noProof="0" dirty="0" smtClean="0"/>
              <a:t>Loop area ~</a:t>
            </a:r>
            <a:r>
              <a:rPr lang="en-US" b="1" noProof="0" dirty="0" smtClean="0"/>
              <a:t>130 m²</a:t>
            </a:r>
            <a:endParaRPr lang="en-US" noProof="0" dirty="0" smtClean="0"/>
          </a:p>
          <a:p>
            <a:pPr marL="472950" indent="-285750">
              <a:defRPr/>
            </a:pPr>
            <a:r>
              <a:rPr lang="en-US" noProof="0" dirty="0" smtClean="0"/>
              <a:t>Speed </a:t>
            </a:r>
            <a:r>
              <a:rPr lang="en-US" i="1" noProof="0" dirty="0" smtClean="0"/>
              <a:t>+</a:t>
            </a:r>
            <a:r>
              <a:rPr lang="en-US" b="1" noProof="0" dirty="0" smtClean="0"/>
              <a:t>100 km/h </a:t>
            </a:r>
            <a:endParaRPr lang="en-US" noProof="0" dirty="0" smtClean="0"/>
          </a:p>
          <a:p>
            <a:pPr marL="472950" indent="-285750">
              <a:defRPr/>
            </a:pPr>
            <a:r>
              <a:rPr lang="en-US" noProof="0" dirty="0" smtClean="0"/>
              <a:t>Nominal flight altitude: </a:t>
            </a:r>
            <a:r>
              <a:rPr lang="en-US" b="1" noProof="0" dirty="0" smtClean="0"/>
              <a:t>30 m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noProof="0" dirty="0"/>
          </a:p>
        </p:txBody>
      </p:sp>
      <p:pic>
        <p:nvPicPr>
          <p:cNvPr id="28" name="Image 27" descr="Receiver_coi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33" y="3014415"/>
            <a:ext cx="11334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necteur droit avec flèche 19"/>
          <p:cNvCxnSpPr>
            <a:cxnSpLocks noChangeShapeType="1"/>
            <a:stCxn id="27" idx="1"/>
          </p:cNvCxnSpPr>
          <p:nvPr/>
        </p:nvCxnSpPr>
        <p:spPr bwMode="auto">
          <a:xfrm flipH="1">
            <a:off x="9485808" y="4790203"/>
            <a:ext cx="320092" cy="1871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6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2" grpId="0"/>
      <p:bldP spid="27" grpId="0"/>
      <p:bldP spid="29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5019675" y="1885951"/>
            <a:ext cx="2903538" cy="40608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endParaRPr lang="da-DK"/>
          </a:p>
        </p:txBody>
      </p:sp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6223000" y="6172200"/>
            <a:ext cx="4508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Time [s]</a:t>
            </a:r>
            <a:endParaRPr lang="en-US"/>
          </a:p>
        </p:txBody>
      </p:sp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4833938" y="6013451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1e-06</a:t>
            </a:r>
            <a:endParaRPr lang="en-US"/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5408613" y="6013451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1e-05</a:t>
            </a:r>
            <a:endParaRPr lang="en-US"/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5992813" y="6013451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1e-04</a:t>
            </a:r>
            <a:endParaRPr lang="en-US"/>
          </a:p>
        </p:txBody>
      </p:sp>
      <p:sp>
        <p:nvSpPr>
          <p:cNvPr id="11271" name="Rectangle 14"/>
          <p:cNvSpPr>
            <a:spLocks noChangeArrowheads="1"/>
          </p:cNvSpPr>
          <p:nvPr/>
        </p:nvSpPr>
        <p:spPr bwMode="auto">
          <a:xfrm>
            <a:off x="6567488" y="6013451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1e-03</a:t>
            </a:r>
            <a:endParaRPr lang="en-US"/>
          </a:p>
        </p:txBody>
      </p:sp>
      <p:sp>
        <p:nvSpPr>
          <p:cNvPr id="11272" name="Rectangle 15"/>
          <p:cNvSpPr>
            <a:spLocks noChangeArrowheads="1"/>
          </p:cNvSpPr>
          <p:nvPr/>
        </p:nvSpPr>
        <p:spPr bwMode="auto">
          <a:xfrm>
            <a:off x="7151688" y="6013451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1e-02</a:t>
            </a:r>
            <a:endParaRPr lang="en-US"/>
          </a:p>
        </p:txBody>
      </p:sp>
      <p:sp>
        <p:nvSpPr>
          <p:cNvPr id="11273" name="Rectangle 16"/>
          <p:cNvSpPr>
            <a:spLocks noChangeArrowheads="1"/>
          </p:cNvSpPr>
          <p:nvPr/>
        </p:nvSpPr>
        <p:spPr bwMode="auto">
          <a:xfrm>
            <a:off x="7726363" y="6013451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1e-01</a:t>
            </a:r>
            <a:endParaRPr lang="en-US"/>
          </a:p>
        </p:txBody>
      </p:sp>
      <p:sp>
        <p:nvSpPr>
          <p:cNvPr id="11274" name="Line 17"/>
          <p:cNvSpPr>
            <a:spLocks noChangeShapeType="1"/>
          </p:cNvSpPr>
          <p:nvPr/>
        </p:nvSpPr>
        <p:spPr bwMode="auto">
          <a:xfrm>
            <a:off x="5019676" y="5935663"/>
            <a:ext cx="2892425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8"/>
          <p:cNvSpPr>
            <a:spLocks noChangeShapeType="1"/>
          </p:cNvSpPr>
          <p:nvPr/>
        </p:nvSpPr>
        <p:spPr bwMode="auto">
          <a:xfrm>
            <a:off x="5019675" y="5946775"/>
            <a:ext cx="0" cy="4445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9"/>
          <p:cNvSpPr>
            <a:spLocks noChangeShapeType="1"/>
          </p:cNvSpPr>
          <p:nvPr/>
        </p:nvSpPr>
        <p:spPr bwMode="auto">
          <a:xfrm>
            <a:off x="5594350" y="5946775"/>
            <a:ext cx="0" cy="4445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20"/>
          <p:cNvSpPr>
            <a:spLocks noChangeShapeType="1"/>
          </p:cNvSpPr>
          <p:nvPr/>
        </p:nvSpPr>
        <p:spPr bwMode="auto">
          <a:xfrm>
            <a:off x="6178550" y="5946775"/>
            <a:ext cx="0" cy="4445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21"/>
          <p:cNvSpPr>
            <a:spLocks noChangeShapeType="1"/>
          </p:cNvSpPr>
          <p:nvPr/>
        </p:nvSpPr>
        <p:spPr bwMode="auto">
          <a:xfrm>
            <a:off x="6753225" y="5946775"/>
            <a:ext cx="0" cy="4445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Line 22"/>
          <p:cNvSpPr>
            <a:spLocks noChangeShapeType="1"/>
          </p:cNvSpPr>
          <p:nvPr/>
        </p:nvSpPr>
        <p:spPr bwMode="auto">
          <a:xfrm>
            <a:off x="7337425" y="5946775"/>
            <a:ext cx="0" cy="4445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Line 23"/>
          <p:cNvSpPr>
            <a:spLocks noChangeShapeType="1"/>
          </p:cNvSpPr>
          <p:nvPr/>
        </p:nvSpPr>
        <p:spPr bwMode="auto">
          <a:xfrm>
            <a:off x="7912100" y="5946775"/>
            <a:ext cx="0" cy="4445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Line 24"/>
          <p:cNvSpPr>
            <a:spLocks noChangeShapeType="1"/>
          </p:cNvSpPr>
          <p:nvPr/>
        </p:nvSpPr>
        <p:spPr bwMode="auto">
          <a:xfrm>
            <a:off x="5594350" y="1897063"/>
            <a:ext cx="0" cy="403860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25"/>
          <p:cNvSpPr>
            <a:spLocks noChangeShapeType="1"/>
          </p:cNvSpPr>
          <p:nvPr/>
        </p:nvSpPr>
        <p:spPr bwMode="auto">
          <a:xfrm>
            <a:off x="6178550" y="1897063"/>
            <a:ext cx="0" cy="403860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26"/>
          <p:cNvSpPr>
            <a:spLocks noChangeShapeType="1"/>
          </p:cNvSpPr>
          <p:nvPr/>
        </p:nvSpPr>
        <p:spPr bwMode="auto">
          <a:xfrm>
            <a:off x="6753225" y="1897063"/>
            <a:ext cx="0" cy="403860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Line 27"/>
          <p:cNvSpPr>
            <a:spLocks noChangeShapeType="1"/>
          </p:cNvSpPr>
          <p:nvPr/>
        </p:nvSpPr>
        <p:spPr bwMode="auto">
          <a:xfrm>
            <a:off x="7337425" y="1897063"/>
            <a:ext cx="0" cy="403860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Line 28"/>
          <p:cNvSpPr>
            <a:spLocks noChangeShapeType="1"/>
          </p:cNvSpPr>
          <p:nvPr/>
        </p:nvSpPr>
        <p:spPr bwMode="auto">
          <a:xfrm>
            <a:off x="5019675" y="59229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29"/>
          <p:cNvSpPr>
            <a:spLocks noChangeShapeType="1"/>
          </p:cNvSpPr>
          <p:nvPr/>
        </p:nvSpPr>
        <p:spPr bwMode="auto">
          <a:xfrm>
            <a:off x="5594350" y="59229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30"/>
          <p:cNvSpPr>
            <a:spLocks noChangeShapeType="1"/>
          </p:cNvSpPr>
          <p:nvPr/>
        </p:nvSpPr>
        <p:spPr bwMode="auto">
          <a:xfrm>
            <a:off x="6178550" y="59229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Line 31"/>
          <p:cNvSpPr>
            <a:spLocks noChangeShapeType="1"/>
          </p:cNvSpPr>
          <p:nvPr/>
        </p:nvSpPr>
        <p:spPr bwMode="auto">
          <a:xfrm>
            <a:off x="6753225" y="59229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Line 32"/>
          <p:cNvSpPr>
            <a:spLocks noChangeShapeType="1"/>
          </p:cNvSpPr>
          <p:nvPr/>
        </p:nvSpPr>
        <p:spPr bwMode="auto">
          <a:xfrm>
            <a:off x="7337425" y="59229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Line 33"/>
          <p:cNvSpPr>
            <a:spLocks noChangeShapeType="1"/>
          </p:cNvSpPr>
          <p:nvPr/>
        </p:nvSpPr>
        <p:spPr bwMode="auto">
          <a:xfrm>
            <a:off x="7912100" y="59229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Line 34"/>
          <p:cNvSpPr>
            <a:spLocks noChangeShapeType="1"/>
          </p:cNvSpPr>
          <p:nvPr/>
        </p:nvSpPr>
        <p:spPr bwMode="auto">
          <a:xfrm>
            <a:off x="518795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Line 35"/>
          <p:cNvSpPr>
            <a:spLocks noChangeShapeType="1"/>
          </p:cNvSpPr>
          <p:nvPr/>
        </p:nvSpPr>
        <p:spPr bwMode="auto">
          <a:xfrm>
            <a:off x="530066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36"/>
          <p:cNvSpPr>
            <a:spLocks noChangeShapeType="1"/>
          </p:cNvSpPr>
          <p:nvPr/>
        </p:nvSpPr>
        <p:spPr bwMode="auto">
          <a:xfrm>
            <a:off x="536892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37"/>
          <p:cNvSpPr>
            <a:spLocks noChangeShapeType="1"/>
          </p:cNvSpPr>
          <p:nvPr/>
        </p:nvSpPr>
        <p:spPr bwMode="auto">
          <a:xfrm>
            <a:off x="542448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38"/>
          <p:cNvSpPr>
            <a:spLocks noChangeShapeType="1"/>
          </p:cNvSpPr>
          <p:nvPr/>
        </p:nvSpPr>
        <p:spPr bwMode="auto">
          <a:xfrm>
            <a:off x="547052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Line 39"/>
          <p:cNvSpPr>
            <a:spLocks noChangeShapeType="1"/>
          </p:cNvSpPr>
          <p:nvPr/>
        </p:nvSpPr>
        <p:spPr bwMode="auto">
          <a:xfrm>
            <a:off x="550386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Line 40"/>
          <p:cNvSpPr>
            <a:spLocks noChangeShapeType="1"/>
          </p:cNvSpPr>
          <p:nvPr/>
        </p:nvSpPr>
        <p:spPr bwMode="auto">
          <a:xfrm>
            <a:off x="553720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Line 41"/>
          <p:cNvSpPr>
            <a:spLocks noChangeShapeType="1"/>
          </p:cNvSpPr>
          <p:nvPr/>
        </p:nvSpPr>
        <p:spPr bwMode="auto">
          <a:xfrm>
            <a:off x="557053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Line 42"/>
          <p:cNvSpPr>
            <a:spLocks noChangeShapeType="1"/>
          </p:cNvSpPr>
          <p:nvPr/>
        </p:nvSpPr>
        <p:spPr bwMode="auto">
          <a:xfrm>
            <a:off x="576262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Line 43"/>
          <p:cNvSpPr>
            <a:spLocks noChangeShapeType="1"/>
          </p:cNvSpPr>
          <p:nvPr/>
        </p:nvSpPr>
        <p:spPr bwMode="auto">
          <a:xfrm>
            <a:off x="587533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Line 44"/>
          <p:cNvSpPr>
            <a:spLocks noChangeShapeType="1"/>
          </p:cNvSpPr>
          <p:nvPr/>
        </p:nvSpPr>
        <p:spPr bwMode="auto">
          <a:xfrm>
            <a:off x="59420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Line 45"/>
          <p:cNvSpPr>
            <a:spLocks noChangeShapeType="1"/>
          </p:cNvSpPr>
          <p:nvPr/>
        </p:nvSpPr>
        <p:spPr bwMode="auto">
          <a:xfrm>
            <a:off x="599916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Line 46"/>
          <p:cNvSpPr>
            <a:spLocks noChangeShapeType="1"/>
          </p:cNvSpPr>
          <p:nvPr/>
        </p:nvSpPr>
        <p:spPr bwMode="auto">
          <a:xfrm>
            <a:off x="60436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Line 47"/>
          <p:cNvSpPr>
            <a:spLocks noChangeShapeType="1"/>
          </p:cNvSpPr>
          <p:nvPr/>
        </p:nvSpPr>
        <p:spPr bwMode="auto">
          <a:xfrm>
            <a:off x="607695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5" name="Line 48"/>
          <p:cNvSpPr>
            <a:spLocks noChangeShapeType="1"/>
          </p:cNvSpPr>
          <p:nvPr/>
        </p:nvSpPr>
        <p:spPr bwMode="auto">
          <a:xfrm>
            <a:off x="611187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6" name="Line 49"/>
          <p:cNvSpPr>
            <a:spLocks noChangeShapeType="1"/>
          </p:cNvSpPr>
          <p:nvPr/>
        </p:nvSpPr>
        <p:spPr bwMode="auto">
          <a:xfrm>
            <a:off x="61452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Line 50"/>
          <p:cNvSpPr>
            <a:spLocks noChangeShapeType="1"/>
          </p:cNvSpPr>
          <p:nvPr/>
        </p:nvSpPr>
        <p:spPr bwMode="auto">
          <a:xfrm>
            <a:off x="634682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Line 51"/>
          <p:cNvSpPr>
            <a:spLocks noChangeShapeType="1"/>
          </p:cNvSpPr>
          <p:nvPr/>
        </p:nvSpPr>
        <p:spPr bwMode="auto">
          <a:xfrm>
            <a:off x="645953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Line 52"/>
          <p:cNvSpPr>
            <a:spLocks noChangeShapeType="1"/>
          </p:cNvSpPr>
          <p:nvPr/>
        </p:nvSpPr>
        <p:spPr bwMode="auto">
          <a:xfrm>
            <a:off x="652780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Line 53"/>
          <p:cNvSpPr>
            <a:spLocks noChangeShapeType="1"/>
          </p:cNvSpPr>
          <p:nvPr/>
        </p:nvSpPr>
        <p:spPr bwMode="auto">
          <a:xfrm>
            <a:off x="658336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Line 54"/>
          <p:cNvSpPr>
            <a:spLocks noChangeShapeType="1"/>
          </p:cNvSpPr>
          <p:nvPr/>
        </p:nvSpPr>
        <p:spPr bwMode="auto">
          <a:xfrm>
            <a:off x="662940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2" name="Line 55"/>
          <p:cNvSpPr>
            <a:spLocks noChangeShapeType="1"/>
          </p:cNvSpPr>
          <p:nvPr/>
        </p:nvSpPr>
        <p:spPr bwMode="auto">
          <a:xfrm>
            <a:off x="666273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3" name="Line 56"/>
          <p:cNvSpPr>
            <a:spLocks noChangeShapeType="1"/>
          </p:cNvSpPr>
          <p:nvPr/>
        </p:nvSpPr>
        <p:spPr bwMode="auto">
          <a:xfrm>
            <a:off x="669607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4" name="Line 57"/>
          <p:cNvSpPr>
            <a:spLocks noChangeShapeType="1"/>
          </p:cNvSpPr>
          <p:nvPr/>
        </p:nvSpPr>
        <p:spPr bwMode="auto">
          <a:xfrm>
            <a:off x="67294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5" name="Line 58"/>
          <p:cNvSpPr>
            <a:spLocks noChangeShapeType="1"/>
          </p:cNvSpPr>
          <p:nvPr/>
        </p:nvSpPr>
        <p:spPr bwMode="auto">
          <a:xfrm>
            <a:off x="692150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6" name="Line 59"/>
          <p:cNvSpPr>
            <a:spLocks noChangeShapeType="1"/>
          </p:cNvSpPr>
          <p:nvPr/>
        </p:nvSpPr>
        <p:spPr bwMode="auto">
          <a:xfrm>
            <a:off x="70342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7" name="Line 60"/>
          <p:cNvSpPr>
            <a:spLocks noChangeShapeType="1"/>
          </p:cNvSpPr>
          <p:nvPr/>
        </p:nvSpPr>
        <p:spPr bwMode="auto">
          <a:xfrm>
            <a:off x="710088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8" name="Line 61"/>
          <p:cNvSpPr>
            <a:spLocks noChangeShapeType="1"/>
          </p:cNvSpPr>
          <p:nvPr/>
        </p:nvSpPr>
        <p:spPr bwMode="auto">
          <a:xfrm>
            <a:off x="715803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9" name="Line 62"/>
          <p:cNvSpPr>
            <a:spLocks noChangeShapeType="1"/>
          </p:cNvSpPr>
          <p:nvPr/>
        </p:nvSpPr>
        <p:spPr bwMode="auto">
          <a:xfrm>
            <a:off x="720248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0" name="Line 63"/>
          <p:cNvSpPr>
            <a:spLocks noChangeShapeType="1"/>
          </p:cNvSpPr>
          <p:nvPr/>
        </p:nvSpPr>
        <p:spPr bwMode="auto">
          <a:xfrm>
            <a:off x="723582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1" name="Line 64"/>
          <p:cNvSpPr>
            <a:spLocks noChangeShapeType="1"/>
          </p:cNvSpPr>
          <p:nvPr/>
        </p:nvSpPr>
        <p:spPr bwMode="auto">
          <a:xfrm>
            <a:off x="727075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2" name="Line 65"/>
          <p:cNvSpPr>
            <a:spLocks noChangeShapeType="1"/>
          </p:cNvSpPr>
          <p:nvPr/>
        </p:nvSpPr>
        <p:spPr bwMode="auto">
          <a:xfrm>
            <a:off x="730408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3" name="Line 66"/>
          <p:cNvSpPr>
            <a:spLocks noChangeShapeType="1"/>
          </p:cNvSpPr>
          <p:nvPr/>
        </p:nvSpPr>
        <p:spPr bwMode="auto">
          <a:xfrm>
            <a:off x="750570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4" name="Line 67"/>
          <p:cNvSpPr>
            <a:spLocks noChangeShapeType="1"/>
          </p:cNvSpPr>
          <p:nvPr/>
        </p:nvSpPr>
        <p:spPr bwMode="auto">
          <a:xfrm>
            <a:off x="76184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5" name="Line 68"/>
          <p:cNvSpPr>
            <a:spLocks noChangeShapeType="1"/>
          </p:cNvSpPr>
          <p:nvPr/>
        </p:nvSpPr>
        <p:spPr bwMode="auto">
          <a:xfrm>
            <a:off x="768667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6" name="Line 69"/>
          <p:cNvSpPr>
            <a:spLocks noChangeShapeType="1"/>
          </p:cNvSpPr>
          <p:nvPr/>
        </p:nvSpPr>
        <p:spPr bwMode="auto">
          <a:xfrm>
            <a:off x="774223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7" name="Line 70"/>
          <p:cNvSpPr>
            <a:spLocks noChangeShapeType="1"/>
          </p:cNvSpPr>
          <p:nvPr/>
        </p:nvSpPr>
        <p:spPr bwMode="auto">
          <a:xfrm>
            <a:off x="7788275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8" name="Line 71"/>
          <p:cNvSpPr>
            <a:spLocks noChangeShapeType="1"/>
          </p:cNvSpPr>
          <p:nvPr/>
        </p:nvSpPr>
        <p:spPr bwMode="auto">
          <a:xfrm>
            <a:off x="7821613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9" name="Line 72"/>
          <p:cNvSpPr>
            <a:spLocks noChangeShapeType="1"/>
          </p:cNvSpPr>
          <p:nvPr/>
        </p:nvSpPr>
        <p:spPr bwMode="auto">
          <a:xfrm>
            <a:off x="7854950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0" name="Line 73"/>
          <p:cNvSpPr>
            <a:spLocks noChangeShapeType="1"/>
          </p:cNvSpPr>
          <p:nvPr/>
        </p:nvSpPr>
        <p:spPr bwMode="auto">
          <a:xfrm>
            <a:off x="7888288" y="5946776"/>
            <a:ext cx="0" cy="22225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1" name="Rectangle 74"/>
          <p:cNvSpPr>
            <a:spLocks noChangeArrowheads="1"/>
          </p:cNvSpPr>
          <p:nvPr/>
        </p:nvSpPr>
        <p:spPr bwMode="auto">
          <a:xfrm rot="-5400000">
            <a:off x="3786667" y="3801595"/>
            <a:ext cx="1378583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dB/dt [V/m^2]</a:t>
            </a:r>
            <a:endParaRPr lang="en-US">
              <a:latin typeface="+mj-lt"/>
            </a:endParaRPr>
          </a:p>
        </p:txBody>
      </p:sp>
      <p:sp>
        <p:nvSpPr>
          <p:cNvPr id="11332" name="Rectangle 75"/>
          <p:cNvSpPr>
            <a:spLocks noChangeArrowheads="1"/>
          </p:cNvSpPr>
          <p:nvPr/>
        </p:nvSpPr>
        <p:spPr bwMode="auto">
          <a:xfrm>
            <a:off x="4570413" y="5856289"/>
            <a:ext cx="32541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 sz="1000">
                <a:solidFill>
                  <a:srgbClr val="000000"/>
                </a:solidFill>
              </a:rPr>
              <a:t>1e-09</a:t>
            </a:r>
            <a:endParaRPr lang="en-US"/>
          </a:p>
        </p:txBody>
      </p:sp>
      <p:sp>
        <p:nvSpPr>
          <p:cNvPr id="11333" name="Rectangle 76"/>
          <p:cNvSpPr>
            <a:spLocks noChangeArrowheads="1"/>
          </p:cNvSpPr>
          <p:nvPr/>
        </p:nvSpPr>
        <p:spPr bwMode="auto">
          <a:xfrm>
            <a:off x="4570413" y="5280026"/>
            <a:ext cx="58990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1e-08</a:t>
            </a:r>
            <a:endParaRPr lang="en-US">
              <a:latin typeface="+mj-lt"/>
            </a:endParaRPr>
          </a:p>
        </p:txBody>
      </p:sp>
      <p:sp>
        <p:nvSpPr>
          <p:cNvPr id="11334" name="Rectangle 77"/>
          <p:cNvSpPr>
            <a:spLocks noChangeArrowheads="1"/>
          </p:cNvSpPr>
          <p:nvPr/>
        </p:nvSpPr>
        <p:spPr bwMode="auto">
          <a:xfrm>
            <a:off x="4570413" y="4694239"/>
            <a:ext cx="58990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1e-07</a:t>
            </a:r>
            <a:endParaRPr lang="en-US">
              <a:latin typeface="+mj-lt"/>
            </a:endParaRPr>
          </a:p>
        </p:txBody>
      </p:sp>
      <p:sp>
        <p:nvSpPr>
          <p:cNvPr id="11335" name="Rectangle 78"/>
          <p:cNvSpPr>
            <a:spLocks noChangeArrowheads="1"/>
          </p:cNvSpPr>
          <p:nvPr/>
        </p:nvSpPr>
        <p:spPr bwMode="auto">
          <a:xfrm>
            <a:off x="4570413" y="4119564"/>
            <a:ext cx="58990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1e-06</a:t>
            </a:r>
            <a:endParaRPr lang="en-US">
              <a:latin typeface="+mj-lt"/>
            </a:endParaRPr>
          </a:p>
        </p:txBody>
      </p:sp>
      <p:sp>
        <p:nvSpPr>
          <p:cNvPr id="11336" name="Rectangle 79"/>
          <p:cNvSpPr>
            <a:spLocks noChangeArrowheads="1"/>
          </p:cNvSpPr>
          <p:nvPr/>
        </p:nvSpPr>
        <p:spPr bwMode="auto">
          <a:xfrm>
            <a:off x="4570413" y="3543301"/>
            <a:ext cx="58990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lang="en-US">
                <a:solidFill>
                  <a:srgbClr val="000000"/>
                </a:solidFill>
                <a:latin typeface="+mj-lt"/>
              </a:rPr>
              <a:t>1e-05</a:t>
            </a:r>
            <a:endParaRPr lang="en-US">
              <a:latin typeface="+mj-lt"/>
            </a:endParaRPr>
          </a:p>
        </p:txBody>
      </p:sp>
      <p:sp>
        <p:nvSpPr>
          <p:cNvPr id="11340" name="Line 83"/>
          <p:cNvSpPr>
            <a:spLocks noChangeShapeType="1"/>
          </p:cNvSpPr>
          <p:nvPr/>
        </p:nvSpPr>
        <p:spPr bwMode="auto">
          <a:xfrm>
            <a:off x="5019675" y="1885951"/>
            <a:ext cx="0" cy="40497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1" name="Line 84"/>
          <p:cNvSpPr>
            <a:spLocks noChangeShapeType="1"/>
          </p:cNvSpPr>
          <p:nvPr/>
        </p:nvSpPr>
        <p:spPr bwMode="auto">
          <a:xfrm flipH="1">
            <a:off x="4964113" y="5935663"/>
            <a:ext cx="4445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2" name="Line 85"/>
          <p:cNvSpPr>
            <a:spLocks noChangeShapeType="1"/>
          </p:cNvSpPr>
          <p:nvPr/>
        </p:nvSpPr>
        <p:spPr bwMode="auto">
          <a:xfrm flipH="1">
            <a:off x="4964113" y="5359400"/>
            <a:ext cx="4445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43" name="Line 86"/>
          <p:cNvSpPr>
            <a:spLocks noChangeShapeType="1"/>
          </p:cNvSpPr>
          <p:nvPr/>
        </p:nvSpPr>
        <p:spPr bwMode="auto">
          <a:xfrm flipH="1">
            <a:off x="4964113" y="4773613"/>
            <a:ext cx="4445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44" name="Line 87"/>
          <p:cNvSpPr>
            <a:spLocks noChangeShapeType="1"/>
          </p:cNvSpPr>
          <p:nvPr/>
        </p:nvSpPr>
        <p:spPr bwMode="auto">
          <a:xfrm flipH="1">
            <a:off x="4964113" y="4197350"/>
            <a:ext cx="4445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45" name="Line 88"/>
          <p:cNvSpPr>
            <a:spLocks noChangeShapeType="1"/>
          </p:cNvSpPr>
          <p:nvPr/>
        </p:nvSpPr>
        <p:spPr bwMode="auto">
          <a:xfrm flipH="1">
            <a:off x="4964113" y="3622675"/>
            <a:ext cx="4445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49" name="Line 92"/>
          <p:cNvSpPr>
            <a:spLocks noChangeShapeType="1"/>
          </p:cNvSpPr>
          <p:nvPr/>
        </p:nvSpPr>
        <p:spPr bwMode="auto">
          <a:xfrm>
            <a:off x="5030788" y="5359400"/>
            <a:ext cx="2881312" cy="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0" name="Line 93"/>
          <p:cNvSpPr>
            <a:spLocks noChangeShapeType="1"/>
          </p:cNvSpPr>
          <p:nvPr/>
        </p:nvSpPr>
        <p:spPr bwMode="auto">
          <a:xfrm>
            <a:off x="5030788" y="4773613"/>
            <a:ext cx="2881312" cy="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1" name="Line 94"/>
          <p:cNvSpPr>
            <a:spLocks noChangeShapeType="1"/>
          </p:cNvSpPr>
          <p:nvPr/>
        </p:nvSpPr>
        <p:spPr bwMode="auto">
          <a:xfrm>
            <a:off x="5030788" y="4197350"/>
            <a:ext cx="2881312" cy="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2" name="Line 95"/>
          <p:cNvSpPr>
            <a:spLocks noChangeShapeType="1"/>
          </p:cNvSpPr>
          <p:nvPr/>
        </p:nvSpPr>
        <p:spPr bwMode="auto">
          <a:xfrm>
            <a:off x="5030788" y="3622675"/>
            <a:ext cx="2881312" cy="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3" name="Line 96"/>
          <p:cNvSpPr>
            <a:spLocks noChangeShapeType="1"/>
          </p:cNvSpPr>
          <p:nvPr/>
        </p:nvSpPr>
        <p:spPr bwMode="auto">
          <a:xfrm>
            <a:off x="5030788" y="3048000"/>
            <a:ext cx="2881312" cy="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4" name="Line 97"/>
          <p:cNvSpPr>
            <a:spLocks noChangeShapeType="1"/>
          </p:cNvSpPr>
          <p:nvPr/>
        </p:nvSpPr>
        <p:spPr bwMode="auto">
          <a:xfrm>
            <a:off x="5030788" y="2460625"/>
            <a:ext cx="2881312" cy="0"/>
          </a:xfrm>
          <a:prstGeom prst="line">
            <a:avLst/>
          </a:prstGeom>
          <a:noFill/>
          <a:ln w="11113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5" name="Line 98"/>
          <p:cNvSpPr>
            <a:spLocks noChangeShapeType="1"/>
          </p:cNvSpPr>
          <p:nvPr/>
        </p:nvSpPr>
        <p:spPr bwMode="auto">
          <a:xfrm>
            <a:off x="5030788" y="593566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56" name="Line 99"/>
          <p:cNvSpPr>
            <a:spLocks noChangeShapeType="1"/>
          </p:cNvSpPr>
          <p:nvPr/>
        </p:nvSpPr>
        <p:spPr bwMode="auto">
          <a:xfrm>
            <a:off x="5030788" y="5359400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7" name="Line 100"/>
          <p:cNvSpPr>
            <a:spLocks noChangeShapeType="1"/>
          </p:cNvSpPr>
          <p:nvPr/>
        </p:nvSpPr>
        <p:spPr bwMode="auto">
          <a:xfrm>
            <a:off x="5030788" y="4773613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8" name="Line 101"/>
          <p:cNvSpPr>
            <a:spLocks noChangeShapeType="1"/>
          </p:cNvSpPr>
          <p:nvPr/>
        </p:nvSpPr>
        <p:spPr bwMode="auto">
          <a:xfrm>
            <a:off x="5030788" y="4197350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59" name="Line 102"/>
          <p:cNvSpPr>
            <a:spLocks noChangeShapeType="1"/>
          </p:cNvSpPr>
          <p:nvPr/>
        </p:nvSpPr>
        <p:spPr bwMode="auto">
          <a:xfrm>
            <a:off x="5030788" y="3622675"/>
            <a:ext cx="0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63" name="Line 106"/>
          <p:cNvSpPr>
            <a:spLocks noChangeShapeType="1"/>
          </p:cNvSpPr>
          <p:nvPr/>
        </p:nvSpPr>
        <p:spPr bwMode="auto">
          <a:xfrm flipH="1">
            <a:off x="4986339" y="57658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4" name="Line 107"/>
          <p:cNvSpPr>
            <a:spLocks noChangeShapeType="1"/>
          </p:cNvSpPr>
          <p:nvPr/>
        </p:nvSpPr>
        <p:spPr bwMode="auto">
          <a:xfrm flipH="1">
            <a:off x="4986339" y="56642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5" name="Line 108"/>
          <p:cNvSpPr>
            <a:spLocks noChangeShapeType="1"/>
          </p:cNvSpPr>
          <p:nvPr/>
        </p:nvSpPr>
        <p:spPr bwMode="auto">
          <a:xfrm flipH="1">
            <a:off x="4986339" y="558482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66" name="Line 109"/>
          <p:cNvSpPr>
            <a:spLocks noChangeShapeType="1"/>
          </p:cNvSpPr>
          <p:nvPr/>
        </p:nvSpPr>
        <p:spPr bwMode="auto">
          <a:xfrm flipH="1">
            <a:off x="4986339" y="5529263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67" name="Line 110"/>
          <p:cNvSpPr>
            <a:spLocks noChangeShapeType="1"/>
          </p:cNvSpPr>
          <p:nvPr/>
        </p:nvSpPr>
        <p:spPr bwMode="auto">
          <a:xfrm flipH="1">
            <a:off x="4986339" y="548322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68" name="Line 111"/>
          <p:cNvSpPr>
            <a:spLocks noChangeShapeType="1"/>
          </p:cNvSpPr>
          <p:nvPr/>
        </p:nvSpPr>
        <p:spPr bwMode="auto">
          <a:xfrm flipH="1">
            <a:off x="4986339" y="5449888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69" name="Line 112"/>
          <p:cNvSpPr>
            <a:spLocks noChangeShapeType="1"/>
          </p:cNvSpPr>
          <p:nvPr/>
        </p:nvSpPr>
        <p:spPr bwMode="auto">
          <a:xfrm flipH="1">
            <a:off x="4986339" y="541655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0" name="Line 113"/>
          <p:cNvSpPr>
            <a:spLocks noChangeShapeType="1"/>
          </p:cNvSpPr>
          <p:nvPr/>
        </p:nvSpPr>
        <p:spPr bwMode="auto">
          <a:xfrm flipH="1">
            <a:off x="4986339" y="538162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1" name="Line 114"/>
          <p:cNvSpPr>
            <a:spLocks noChangeShapeType="1"/>
          </p:cNvSpPr>
          <p:nvPr/>
        </p:nvSpPr>
        <p:spPr bwMode="auto">
          <a:xfrm flipH="1">
            <a:off x="4986339" y="519112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2" name="Line 115"/>
          <p:cNvSpPr>
            <a:spLocks noChangeShapeType="1"/>
          </p:cNvSpPr>
          <p:nvPr/>
        </p:nvSpPr>
        <p:spPr bwMode="auto">
          <a:xfrm flipH="1">
            <a:off x="4986339" y="508952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3" name="Line 116"/>
          <p:cNvSpPr>
            <a:spLocks noChangeShapeType="1"/>
          </p:cNvSpPr>
          <p:nvPr/>
        </p:nvSpPr>
        <p:spPr bwMode="auto">
          <a:xfrm flipH="1">
            <a:off x="4986339" y="501015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4" name="Line 117"/>
          <p:cNvSpPr>
            <a:spLocks noChangeShapeType="1"/>
          </p:cNvSpPr>
          <p:nvPr/>
        </p:nvSpPr>
        <p:spPr bwMode="auto">
          <a:xfrm flipH="1">
            <a:off x="4986339" y="49530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5" name="Line 118"/>
          <p:cNvSpPr>
            <a:spLocks noChangeShapeType="1"/>
          </p:cNvSpPr>
          <p:nvPr/>
        </p:nvSpPr>
        <p:spPr bwMode="auto">
          <a:xfrm flipH="1">
            <a:off x="4986339" y="490855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6" name="Line 119"/>
          <p:cNvSpPr>
            <a:spLocks noChangeShapeType="1"/>
          </p:cNvSpPr>
          <p:nvPr/>
        </p:nvSpPr>
        <p:spPr bwMode="auto">
          <a:xfrm flipH="1">
            <a:off x="4986339" y="4875213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7" name="Line 120"/>
          <p:cNvSpPr>
            <a:spLocks noChangeShapeType="1"/>
          </p:cNvSpPr>
          <p:nvPr/>
        </p:nvSpPr>
        <p:spPr bwMode="auto">
          <a:xfrm flipH="1">
            <a:off x="4986339" y="4840288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8" name="Line 121"/>
          <p:cNvSpPr>
            <a:spLocks noChangeShapeType="1"/>
          </p:cNvSpPr>
          <p:nvPr/>
        </p:nvSpPr>
        <p:spPr bwMode="auto">
          <a:xfrm flipH="1">
            <a:off x="4986339" y="480695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79" name="Line 122"/>
          <p:cNvSpPr>
            <a:spLocks noChangeShapeType="1"/>
          </p:cNvSpPr>
          <p:nvPr/>
        </p:nvSpPr>
        <p:spPr bwMode="auto">
          <a:xfrm flipH="1">
            <a:off x="4986339" y="460375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0" name="Line 123"/>
          <p:cNvSpPr>
            <a:spLocks noChangeShapeType="1"/>
          </p:cNvSpPr>
          <p:nvPr/>
        </p:nvSpPr>
        <p:spPr bwMode="auto">
          <a:xfrm flipH="1">
            <a:off x="4986339" y="450215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1" name="Line 124"/>
          <p:cNvSpPr>
            <a:spLocks noChangeShapeType="1"/>
          </p:cNvSpPr>
          <p:nvPr/>
        </p:nvSpPr>
        <p:spPr bwMode="auto">
          <a:xfrm flipH="1">
            <a:off x="4986339" y="442277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2" name="Line 125"/>
          <p:cNvSpPr>
            <a:spLocks noChangeShapeType="1"/>
          </p:cNvSpPr>
          <p:nvPr/>
        </p:nvSpPr>
        <p:spPr bwMode="auto">
          <a:xfrm flipH="1">
            <a:off x="4986339" y="4367213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3" name="Line 126"/>
          <p:cNvSpPr>
            <a:spLocks noChangeShapeType="1"/>
          </p:cNvSpPr>
          <p:nvPr/>
        </p:nvSpPr>
        <p:spPr bwMode="auto">
          <a:xfrm flipH="1">
            <a:off x="4986339" y="432117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4" name="Line 127"/>
          <p:cNvSpPr>
            <a:spLocks noChangeShapeType="1"/>
          </p:cNvSpPr>
          <p:nvPr/>
        </p:nvSpPr>
        <p:spPr bwMode="auto">
          <a:xfrm flipH="1">
            <a:off x="4986339" y="4287838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5" name="Line 128"/>
          <p:cNvSpPr>
            <a:spLocks noChangeShapeType="1"/>
          </p:cNvSpPr>
          <p:nvPr/>
        </p:nvSpPr>
        <p:spPr bwMode="auto">
          <a:xfrm flipH="1">
            <a:off x="4986339" y="42545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6" name="Line 129"/>
          <p:cNvSpPr>
            <a:spLocks noChangeShapeType="1"/>
          </p:cNvSpPr>
          <p:nvPr/>
        </p:nvSpPr>
        <p:spPr bwMode="auto">
          <a:xfrm flipH="1">
            <a:off x="4986339" y="4221163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7" name="Line 130"/>
          <p:cNvSpPr>
            <a:spLocks noChangeShapeType="1"/>
          </p:cNvSpPr>
          <p:nvPr/>
        </p:nvSpPr>
        <p:spPr bwMode="auto">
          <a:xfrm flipH="1">
            <a:off x="4986339" y="402907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8" name="Line 131"/>
          <p:cNvSpPr>
            <a:spLocks noChangeShapeType="1"/>
          </p:cNvSpPr>
          <p:nvPr/>
        </p:nvSpPr>
        <p:spPr bwMode="auto">
          <a:xfrm flipH="1">
            <a:off x="4986339" y="392747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89" name="Line 132"/>
          <p:cNvSpPr>
            <a:spLocks noChangeShapeType="1"/>
          </p:cNvSpPr>
          <p:nvPr/>
        </p:nvSpPr>
        <p:spPr bwMode="auto">
          <a:xfrm flipH="1">
            <a:off x="4986339" y="38481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90" name="Line 133"/>
          <p:cNvSpPr>
            <a:spLocks noChangeShapeType="1"/>
          </p:cNvSpPr>
          <p:nvPr/>
        </p:nvSpPr>
        <p:spPr bwMode="auto">
          <a:xfrm flipH="1">
            <a:off x="4986339" y="3792538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91" name="Line 134"/>
          <p:cNvSpPr>
            <a:spLocks noChangeShapeType="1"/>
          </p:cNvSpPr>
          <p:nvPr/>
        </p:nvSpPr>
        <p:spPr bwMode="auto">
          <a:xfrm flipH="1">
            <a:off x="4986339" y="37465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92" name="Line 135"/>
          <p:cNvSpPr>
            <a:spLocks noChangeShapeType="1"/>
          </p:cNvSpPr>
          <p:nvPr/>
        </p:nvSpPr>
        <p:spPr bwMode="auto">
          <a:xfrm flipH="1">
            <a:off x="4986339" y="3713163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93" name="Line 136"/>
          <p:cNvSpPr>
            <a:spLocks noChangeShapeType="1"/>
          </p:cNvSpPr>
          <p:nvPr/>
        </p:nvSpPr>
        <p:spPr bwMode="auto">
          <a:xfrm flipH="1">
            <a:off x="4986339" y="3679825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394" name="Line 137"/>
          <p:cNvSpPr>
            <a:spLocks noChangeShapeType="1"/>
          </p:cNvSpPr>
          <p:nvPr/>
        </p:nvSpPr>
        <p:spPr bwMode="auto">
          <a:xfrm flipH="1">
            <a:off x="4986339" y="3644900"/>
            <a:ext cx="22225" cy="0"/>
          </a:xfrm>
          <a:prstGeom prst="line">
            <a:avLst/>
          </a:prstGeom>
          <a:noFill/>
          <a:ln w="11113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20" name="Freeform 163"/>
          <p:cNvSpPr>
            <a:spLocks/>
          </p:cNvSpPr>
          <p:nvPr/>
        </p:nvSpPr>
        <p:spPr bwMode="auto">
          <a:xfrm>
            <a:off x="5594350" y="3160714"/>
            <a:ext cx="1023938" cy="1341437"/>
          </a:xfrm>
          <a:custGeom>
            <a:avLst/>
            <a:gdLst>
              <a:gd name="T0" fmla="*/ 0 w 91"/>
              <a:gd name="T1" fmla="*/ 0 h 119"/>
              <a:gd name="T2" fmla="*/ 2147483647 w 91"/>
              <a:gd name="T3" fmla="*/ 2147483647 h 119"/>
              <a:gd name="T4" fmla="*/ 2147483647 w 91"/>
              <a:gd name="T5" fmla="*/ 2147483647 h 119"/>
              <a:gd name="T6" fmla="*/ 2147483647 w 91"/>
              <a:gd name="T7" fmla="*/ 2147483647 h 119"/>
              <a:gd name="T8" fmla="*/ 2147483647 w 91"/>
              <a:gd name="T9" fmla="*/ 2147483647 h 119"/>
              <a:gd name="T10" fmla="*/ 2147483647 w 91"/>
              <a:gd name="T11" fmla="*/ 2147483647 h 119"/>
              <a:gd name="T12" fmla="*/ 2147483647 w 91"/>
              <a:gd name="T13" fmla="*/ 2147483647 h 119"/>
              <a:gd name="T14" fmla="*/ 2147483647 w 91"/>
              <a:gd name="T15" fmla="*/ 2147483647 h 119"/>
              <a:gd name="T16" fmla="*/ 2147483647 w 91"/>
              <a:gd name="T17" fmla="*/ 2147483647 h 119"/>
              <a:gd name="T18" fmla="*/ 2147483647 w 91"/>
              <a:gd name="T19" fmla="*/ 2147483647 h 119"/>
              <a:gd name="T20" fmla="*/ 2147483647 w 91"/>
              <a:gd name="T21" fmla="*/ 2147483647 h 119"/>
              <a:gd name="T22" fmla="*/ 2147483647 w 91"/>
              <a:gd name="T23" fmla="*/ 2147483647 h 119"/>
              <a:gd name="T24" fmla="*/ 2147483647 w 91"/>
              <a:gd name="T25" fmla="*/ 2147483647 h 119"/>
              <a:gd name="T26" fmla="*/ 2147483647 w 91"/>
              <a:gd name="T27" fmla="*/ 2147483647 h 119"/>
              <a:gd name="T28" fmla="*/ 2147483647 w 91"/>
              <a:gd name="T29" fmla="*/ 2147483647 h 119"/>
              <a:gd name="T30" fmla="*/ 2147483647 w 91"/>
              <a:gd name="T31" fmla="*/ 2147483647 h 119"/>
              <a:gd name="T32" fmla="*/ 2147483647 w 91"/>
              <a:gd name="T33" fmla="*/ 2147483647 h 119"/>
              <a:gd name="T34" fmla="*/ 2147483647 w 91"/>
              <a:gd name="T35" fmla="*/ 2147483647 h 119"/>
              <a:gd name="T36" fmla="*/ 2147483647 w 91"/>
              <a:gd name="T37" fmla="*/ 2147483647 h 119"/>
              <a:gd name="T38" fmla="*/ 2147483647 w 91"/>
              <a:gd name="T39" fmla="*/ 2147483647 h 119"/>
              <a:gd name="T40" fmla="*/ 2147483647 w 91"/>
              <a:gd name="T41" fmla="*/ 2147483647 h 119"/>
              <a:gd name="T42" fmla="*/ 2147483647 w 91"/>
              <a:gd name="T43" fmla="*/ 2147483647 h 1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1"/>
              <a:gd name="T67" fmla="*/ 0 h 119"/>
              <a:gd name="T68" fmla="*/ 91 w 91"/>
              <a:gd name="T69" fmla="*/ 119 h 11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1" h="119">
                <a:moveTo>
                  <a:pt x="0" y="0"/>
                </a:moveTo>
                <a:lnTo>
                  <a:pt x="3" y="1"/>
                </a:lnTo>
                <a:lnTo>
                  <a:pt x="4" y="1"/>
                </a:lnTo>
                <a:lnTo>
                  <a:pt x="6" y="3"/>
                </a:lnTo>
                <a:lnTo>
                  <a:pt x="9" y="4"/>
                </a:lnTo>
                <a:lnTo>
                  <a:pt x="12" y="6"/>
                </a:lnTo>
                <a:lnTo>
                  <a:pt x="15" y="9"/>
                </a:lnTo>
                <a:lnTo>
                  <a:pt x="19" y="13"/>
                </a:lnTo>
                <a:lnTo>
                  <a:pt x="24" y="17"/>
                </a:lnTo>
                <a:lnTo>
                  <a:pt x="29" y="21"/>
                </a:lnTo>
                <a:lnTo>
                  <a:pt x="34" y="25"/>
                </a:lnTo>
                <a:lnTo>
                  <a:pt x="39" y="29"/>
                </a:lnTo>
                <a:lnTo>
                  <a:pt x="44" y="34"/>
                </a:lnTo>
                <a:lnTo>
                  <a:pt x="49" y="39"/>
                </a:lnTo>
                <a:lnTo>
                  <a:pt x="55" y="46"/>
                </a:lnTo>
                <a:lnTo>
                  <a:pt x="60" y="53"/>
                </a:lnTo>
                <a:lnTo>
                  <a:pt x="65" y="61"/>
                </a:lnTo>
                <a:lnTo>
                  <a:pt x="70" y="71"/>
                </a:lnTo>
                <a:lnTo>
                  <a:pt x="75" y="81"/>
                </a:lnTo>
                <a:lnTo>
                  <a:pt x="80" y="93"/>
                </a:lnTo>
                <a:lnTo>
                  <a:pt x="85" y="105"/>
                </a:lnTo>
                <a:lnTo>
                  <a:pt x="91" y="119"/>
                </a:lnTo>
              </a:path>
            </a:pathLst>
          </a:custGeom>
          <a:noFill/>
          <a:ln w="11113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11465" name="Group 409"/>
          <p:cNvGrpSpPr>
            <a:grpSpLocks/>
          </p:cNvGrpSpPr>
          <p:nvPr/>
        </p:nvGrpSpPr>
        <p:grpSpPr bwMode="auto">
          <a:xfrm>
            <a:off x="5311775" y="2325689"/>
            <a:ext cx="1328738" cy="2198687"/>
            <a:chOff x="2386" y="1465"/>
            <a:chExt cx="837" cy="1385"/>
          </a:xfrm>
        </p:grpSpPr>
        <p:sp>
          <p:nvSpPr>
            <p:cNvPr id="12539" name="Line 209"/>
            <p:cNvSpPr>
              <a:spLocks noChangeShapeType="1"/>
            </p:cNvSpPr>
            <p:nvPr/>
          </p:nvSpPr>
          <p:spPr bwMode="auto">
            <a:xfrm flipV="1">
              <a:off x="2734" y="210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0" name="Line 210"/>
            <p:cNvSpPr>
              <a:spLocks noChangeShapeType="1"/>
            </p:cNvSpPr>
            <p:nvPr/>
          </p:nvSpPr>
          <p:spPr bwMode="auto">
            <a:xfrm>
              <a:off x="2720" y="210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1" name="Line 211"/>
            <p:cNvSpPr>
              <a:spLocks noChangeShapeType="1"/>
            </p:cNvSpPr>
            <p:nvPr/>
          </p:nvSpPr>
          <p:spPr bwMode="auto">
            <a:xfrm>
              <a:off x="2734" y="211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2" name="Line 212"/>
            <p:cNvSpPr>
              <a:spLocks noChangeShapeType="1"/>
            </p:cNvSpPr>
            <p:nvPr/>
          </p:nvSpPr>
          <p:spPr bwMode="auto">
            <a:xfrm>
              <a:off x="2720" y="211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3" name="Line 213"/>
            <p:cNvSpPr>
              <a:spLocks noChangeShapeType="1"/>
            </p:cNvSpPr>
            <p:nvPr/>
          </p:nvSpPr>
          <p:spPr bwMode="auto">
            <a:xfrm flipV="1">
              <a:off x="2769" y="21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4" name="Line 214"/>
            <p:cNvSpPr>
              <a:spLocks noChangeShapeType="1"/>
            </p:cNvSpPr>
            <p:nvPr/>
          </p:nvSpPr>
          <p:spPr bwMode="auto">
            <a:xfrm>
              <a:off x="2755" y="21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5" name="Line 215"/>
            <p:cNvSpPr>
              <a:spLocks noChangeShapeType="1"/>
            </p:cNvSpPr>
            <p:nvPr/>
          </p:nvSpPr>
          <p:spPr bwMode="auto">
            <a:xfrm>
              <a:off x="2769" y="214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6" name="Line 216"/>
            <p:cNvSpPr>
              <a:spLocks noChangeShapeType="1"/>
            </p:cNvSpPr>
            <p:nvPr/>
          </p:nvSpPr>
          <p:spPr bwMode="auto">
            <a:xfrm>
              <a:off x="2755" y="214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7" name="Line 217"/>
            <p:cNvSpPr>
              <a:spLocks noChangeShapeType="1"/>
            </p:cNvSpPr>
            <p:nvPr/>
          </p:nvSpPr>
          <p:spPr bwMode="auto">
            <a:xfrm flipV="1">
              <a:off x="2805" y="216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8" name="Line 218"/>
            <p:cNvSpPr>
              <a:spLocks noChangeShapeType="1"/>
            </p:cNvSpPr>
            <p:nvPr/>
          </p:nvSpPr>
          <p:spPr bwMode="auto">
            <a:xfrm>
              <a:off x="2790" y="216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49" name="Line 219"/>
            <p:cNvSpPr>
              <a:spLocks noChangeShapeType="1"/>
            </p:cNvSpPr>
            <p:nvPr/>
          </p:nvSpPr>
          <p:spPr bwMode="auto">
            <a:xfrm>
              <a:off x="2805" y="216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0" name="Line 220"/>
            <p:cNvSpPr>
              <a:spLocks noChangeShapeType="1"/>
            </p:cNvSpPr>
            <p:nvPr/>
          </p:nvSpPr>
          <p:spPr bwMode="auto">
            <a:xfrm>
              <a:off x="2790" y="217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1" name="Line 221"/>
            <p:cNvSpPr>
              <a:spLocks noChangeShapeType="1"/>
            </p:cNvSpPr>
            <p:nvPr/>
          </p:nvSpPr>
          <p:spPr bwMode="auto">
            <a:xfrm flipV="1">
              <a:off x="2840" y="219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2" name="Line 222"/>
            <p:cNvSpPr>
              <a:spLocks noChangeShapeType="1"/>
            </p:cNvSpPr>
            <p:nvPr/>
          </p:nvSpPr>
          <p:spPr bwMode="auto">
            <a:xfrm>
              <a:off x="2826" y="219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3" name="Line 223"/>
            <p:cNvSpPr>
              <a:spLocks noChangeShapeType="1"/>
            </p:cNvSpPr>
            <p:nvPr/>
          </p:nvSpPr>
          <p:spPr bwMode="auto">
            <a:xfrm>
              <a:off x="2840" y="219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4" name="Line 224"/>
            <p:cNvSpPr>
              <a:spLocks noChangeShapeType="1"/>
            </p:cNvSpPr>
            <p:nvPr/>
          </p:nvSpPr>
          <p:spPr bwMode="auto">
            <a:xfrm>
              <a:off x="2826" y="220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5" name="Line 225"/>
            <p:cNvSpPr>
              <a:spLocks noChangeShapeType="1"/>
            </p:cNvSpPr>
            <p:nvPr/>
          </p:nvSpPr>
          <p:spPr bwMode="auto">
            <a:xfrm flipV="1">
              <a:off x="2875" y="22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6" name="Line 226"/>
            <p:cNvSpPr>
              <a:spLocks noChangeShapeType="1"/>
            </p:cNvSpPr>
            <p:nvPr/>
          </p:nvSpPr>
          <p:spPr bwMode="auto">
            <a:xfrm>
              <a:off x="2861" y="222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7" name="Line 227"/>
            <p:cNvSpPr>
              <a:spLocks noChangeShapeType="1"/>
            </p:cNvSpPr>
            <p:nvPr/>
          </p:nvSpPr>
          <p:spPr bwMode="auto">
            <a:xfrm>
              <a:off x="2875" y="22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8" name="Line 228"/>
            <p:cNvSpPr>
              <a:spLocks noChangeShapeType="1"/>
            </p:cNvSpPr>
            <p:nvPr/>
          </p:nvSpPr>
          <p:spPr bwMode="auto">
            <a:xfrm>
              <a:off x="2861" y="223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59" name="Line 229"/>
            <p:cNvSpPr>
              <a:spLocks noChangeShapeType="1"/>
            </p:cNvSpPr>
            <p:nvPr/>
          </p:nvSpPr>
          <p:spPr bwMode="auto">
            <a:xfrm flipV="1">
              <a:off x="2911" y="226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0" name="Line 230"/>
            <p:cNvSpPr>
              <a:spLocks noChangeShapeType="1"/>
            </p:cNvSpPr>
            <p:nvPr/>
          </p:nvSpPr>
          <p:spPr bwMode="auto">
            <a:xfrm>
              <a:off x="2897" y="226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1" name="Line 231"/>
            <p:cNvSpPr>
              <a:spLocks noChangeShapeType="1"/>
            </p:cNvSpPr>
            <p:nvPr/>
          </p:nvSpPr>
          <p:spPr bwMode="auto">
            <a:xfrm>
              <a:off x="2911" y="226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2" name="Line 232"/>
            <p:cNvSpPr>
              <a:spLocks noChangeShapeType="1"/>
            </p:cNvSpPr>
            <p:nvPr/>
          </p:nvSpPr>
          <p:spPr bwMode="auto">
            <a:xfrm>
              <a:off x="2897" y="227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3" name="Line 233"/>
            <p:cNvSpPr>
              <a:spLocks noChangeShapeType="1"/>
            </p:cNvSpPr>
            <p:nvPr/>
          </p:nvSpPr>
          <p:spPr bwMode="auto">
            <a:xfrm flipV="1">
              <a:off x="2953" y="231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4" name="Line 234"/>
            <p:cNvSpPr>
              <a:spLocks noChangeShapeType="1"/>
            </p:cNvSpPr>
            <p:nvPr/>
          </p:nvSpPr>
          <p:spPr bwMode="auto">
            <a:xfrm>
              <a:off x="2939" y="231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5" name="Line 235"/>
            <p:cNvSpPr>
              <a:spLocks noChangeShapeType="1"/>
            </p:cNvSpPr>
            <p:nvPr/>
          </p:nvSpPr>
          <p:spPr bwMode="auto">
            <a:xfrm>
              <a:off x="2953" y="23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6" name="Line 236"/>
            <p:cNvSpPr>
              <a:spLocks noChangeShapeType="1"/>
            </p:cNvSpPr>
            <p:nvPr/>
          </p:nvSpPr>
          <p:spPr bwMode="auto">
            <a:xfrm>
              <a:off x="2939" y="232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7" name="Line 237"/>
            <p:cNvSpPr>
              <a:spLocks noChangeShapeType="1"/>
            </p:cNvSpPr>
            <p:nvPr/>
          </p:nvSpPr>
          <p:spPr bwMode="auto">
            <a:xfrm flipV="1">
              <a:off x="2989" y="236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8" name="Line 238"/>
            <p:cNvSpPr>
              <a:spLocks noChangeShapeType="1"/>
            </p:cNvSpPr>
            <p:nvPr/>
          </p:nvSpPr>
          <p:spPr bwMode="auto">
            <a:xfrm>
              <a:off x="2975" y="236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69" name="Line 239"/>
            <p:cNvSpPr>
              <a:spLocks noChangeShapeType="1"/>
            </p:cNvSpPr>
            <p:nvPr/>
          </p:nvSpPr>
          <p:spPr bwMode="auto">
            <a:xfrm>
              <a:off x="2989" y="236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0" name="Line 240"/>
            <p:cNvSpPr>
              <a:spLocks noChangeShapeType="1"/>
            </p:cNvSpPr>
            <p:nvPr/>
          </p:nvSpPr>
          <p:spPr bwMode="auto">
            <a:xfrm>
              <a:off x="2975" y="237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1" name="Line 241"/>
            <p:cNvSpPr>
              <a:spLocks noChangeShapeType="1"/>
            </p:cNvSpPr>
            <p:nvPr/>
          </p:nvSpPr>
          <p:spPr bwMode="auto">
            <a:xfrm flipV="1">
              <a:off x="3024" y="241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2" name="Line 242"/>
            <p:cNvSpPr>
              <a:spLocks noChangeShapeType="1"/>
            </p:cNvSpPr>
            <p:nvPr/>
          </p:nvSpPr>
          <p:spPr bwMode="auto">
            <a:xfrm>
              <a:off x="3010" y="241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3" name="Line 243"/>
            <p:cNvSpPr>
              <a:spLocks noChangeShapeType="1"/>
            </p:cNvSpPr>
            <p:nvPr/>
          </p:nvSpPr>
          <p:spPr bwMode="auto">
            <a:xfrm>
              <a:off x="3024" y="242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4" name="Line 244"/>
            <p:cNvSpPr>
              <a:spLocks noChangeShapeType="1"/>
            </p:cNvSpPr>
            <p:nvPr/>
          </p:nvSpPr>
          <p:spPr bwMode="auto">
            <a:xfrm>
              <a:off x="3010" y="243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5" name="Line 245"/>
            <p:cNvSpPr>
              <a:spLocks noChangeShapeType="1"/>
            </p:cNvSpPr>
            <p:nvPr/>
          </p:nvSpPr>
          <p:spPr bwMode="auto">
            <a:xfrm flipV="1">
              <a:off x="3060" y="248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6" name="Line 246"/>
            <p:cNvSpPr>
              <a:spLocks noChangeShapeType="1"/>
            </p:cNvSpPr>
            <p:nvPr/>
          </p:nvSpPr>
          <p:spPr bwMode="auto">
            <a:xfrm>
              <a:off x="3046" y="248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7" name="Line 247"/>
            <p:cNvSpPr>
              <a:spLocks noChangeShapeType="1"/>
            </p:cNvSpPr>
            <p:nvPr/>
          </p:nvSpPr>
          <p:spPr bwMode="auto">
            <a:xfrm>
              <a:off x="3060" y="249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8" name="Line 248"/>
            <p:cNvSpPr>
              <a:spLocks noChangeShapeType="1"/>
            </p:cNvSpPr>
            <p:nvPr/>
          </p:nvSpPr>
          <p:spPr bwMode="auto">
            <a:xfrm>
              <a:off x="3046" y="250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79" name="Line 249"/>
            <p:cNvSpPr>
              <a:spLocks noChangeShapeType="1"/>
            </p:cNvSpPr>
            <p:nvPr/>
          </p:nvSpPr>
          <p:spPr bwMode="auto">
            <a:xfrm flipV="1">
              <a:off x="3095" y="255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0" name="Line 250"/>
            <p:cNvSpPr>
              <a:spLocks noChangeShapeType="1"/>
            </p:cNvSpPr>
            <p:nvPr/>
          </p:nvSpPr>
          <p:spPr bwMode="auto">
            <a:xfrm>
              <a:off x="3081" y="255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1" name="Line 251"/>
            <p:cNvSpPr>
              <a:spLocks noChangeShapeType="1"/>
            </p:cNvSpPr>
            <p:nvPr/>
          </p:nvSpPr>
          <p:spPr bwMode="auto">
            <a:xfrm>
              <a:off x="3095" y="256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2" name="Line 252"/>
            <p:cNvSpPr>
              <a:spLocks noChangeShapeType="1"/>
            </p:cNvSpPr>
            <p:nvPr/>
          </p:nvSpPr>
          <p:spPr bwMode="auto">
            <a:xfrm>
              <a:off x="3081" y="257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3" name="Line 253"/>
            <p:cNvSpPr>
              <a:spLocks noChangeShapeType="1"/>
            </p:cNvSpPr>
            <p:nvPr/>
          </p:nvSpPr>
          <p:spPr bwMode="auto">
            <a:xfrm flipV="1">
              <a:off x="3131" y="264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4" name="Line 254"/>
            <p:cNvSpPr>
              <a:spLocks noChangeShapeType="1"/>
            </p:cNvSpPr>
            <p:nvPr/>
          </p:nvSpPr>
          <p:spPr bwMode="auto">
            <a:xfrm>
              <a:off x="3116" y="2644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5" name="Line 255"/>
            <p:cNvSpPr>
              <a:spLocks noChangeShapeType="1"/>
            </p:cNvSpPr>
            <p:nvPr/>
          </p:nvSpPr>
          <p:spPr bwMode="auto">
            <a:xfrm>
              <a:off x="3131" y="265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6" name="Line 256"/>
            <p:cNvSpPr>
              <a:spLocks noChangeShapeType="1"/>
            </p:cNvSpPr>
            <p:nvPr/>
          </p:nvSpPr>
          <p:spPr bwMode="auto">
            <a:xfrm>
              <a:off x="3116" y="265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7" name="Line 257"/>
            <p:cNvSpPr>
              <a:spLocks noChangeShapeType="1"/>
            </p:cNvSpPr>
            <p:nvPr/>
          </p:nvSpPr>
          <p:spPr bwMode="auto">
            <a:xfrm flipV="1">
              <a:off x="3166" y="273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8" name="Line 258"/>
            <p:cNvSpPr>
              <a:spLocks noChangeShapeType="1"/>
            </p:cNvSpPr>
            <p:nvPr/>
          </p:nvSpPr>
          <p:spPr bwMode="auto">
            <a:xfrm>
              <a:off x="3152" y="273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89" name="Line 259"/>
            <p:cNvSpPr>
              <a:spLocks noChangeShapeType="1"/>
            </p:cNvSpPr>
            <p:nvPr/>
          </p:nvSpPr>
          <p:spPr bwMode="auto">
            <a:xfrm>
              <a:off x="3166" y="273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0" name="Line 260"/>
            <p:cNvSpPr>
              <a:spLocks noChangeShapeType="1"/>
            </p:cNvSpPr>
            <p:nvPr/>
          </p:nvSpPr>
          <p:spPr bwMode="auto">
            <a:xfrm>
              <a:off x="3152" y="274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1" name="Line 261"/>
            <p:cNvSpPr>
              <a:spLocks noChangeShapeType="1"/>
            </p:cNvSpPr>
            <p:nvPr/>
          </p:nvSpPr>
          <p:spPr bwMode="auto">
            <a:xfrm flipV="1">
              <a:off x="3209" y="282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2" name="Line 262"/>
            <p:cNvSpPr>
              <a:spLocks noChangeShapeType="1"/>
            </p:cNvSpPr>
            <p:nvPr/>
          </p:nvSpPr>
          <p:spPr bwMode="auto">
            <a:xfrm>
              <a:off x="3194" y="282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3" name="Line 263"/>
            <p:cNvSpPr>
              <a:spLocks noChangeShapeType="1"/>
            </p:cNvSpPr>
            <p:nvPr/>
          </p:nvSpPr>
          <p:spPr bwMode="auto">
            <a:xfrm>
              <a:off x="3209" y="28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4" name="Line 264"/>
            <p:cNvSpPr>
              <a:spLocks noChangeShapeType="1"/>
            </p:cNvSpPr>
            <p:nvPr/>
          </p:nvSpPr>
          <p:spPr bwMode="auto">
            <a:xfrm>
              <a:off x="3194" y="284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5" name="Freeform 265"/>
            <p:cNvSpPr>
              <a:spLocks/>
            </p:cNvSpPr>
            <p:nvPr/>
          </p:nvSpPr>
          <p:spPr bwMode="auto">
            <a:xfrm>
              <a:off x="2401" y="1472"/>
              <a:ext cx="163" cy="547"/>
            </a:xfrm>
            <a:custGeom>
              <a:avLst/>
              <a:gdLst>
                <a:gd name="T0" fmla="*/ 0 w 23"/>
                <a:gd name="T1" fmla="*/ 0 h 77"/>
                <a:gd name="T2" fmla="*/ 2147483647 w 23"/>
                <a:gd name="T3" fmla="*/ 2147483647 h 77"/>
                <a:gd name="T4" fmla="*/ 2147483647 w 23"/>
                <a:gd name="T5" fmla="*/ 2147483647 h 77"/>
                <a:gd name="T6" fmla="*/ 2147483647 w 23"/>
                <a:gd name="T7" fmla="*/ 2147483647 h 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77"/>
                <a:gd name="T14" fmla="*/ 23 w 23"/>
                <a:gd name="T15" fmla="*/ 77 h 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77">
                  <a:moveTo>
                    <a:pt x="0" y="0"/>
                  </a:moveTo>
                  <a:lnTo>
                    <a:pt x="18" y="77"/>
                  </a:lnTo>
                  <a:lnTo>
                    <a:pt x="21" y="74"/>
                  </a:lnTo>
                  <a:lnTo>
                    <a:pt x="23" y="74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6" name="Freeform 266"/>
            <p:cNvSpPr>
              <a:spLocks/>
            </p:cNvSpPr>
            <p:nvPr/>
          </p:nvSpPr>
          <p:spPr bwMode="auto">
            <a:xfrm>
              <a:off x="2564" y="1998"/>
              <a:ext cx="645" cy="845"/>
            </a:xfrm>
            <a:custGeom>
              <a:avLst/>
              <a:gdLst>
                <a:gd name="T0" fmla="*/ 0 w 91"/>
                <a:gd name="T1" fmla="*/ 0 h 119"/>
                <a:gd name="T2" fmla="*/ 2147483647 w 91"/>
                <a:gd name="T3" fmla="*/ 2147483647 h 119"/>
                <a:gd name="T4" fmla="*/ 2147483647 w 91"/>
                <a:gd name="T5" fmla="*/ 2147483647 h 119"/>
                <a:gd name="T6" fmla="*/ 2147483647 w 91"/>
                <a:gd name="T7" fmla="*/ 2147483647 h 119"/>
                <a:gd name="T8" fmla="*/ 2147483647 w 91"/>
                <a:gd name="T9" fmla="*/ 2147483647 h 119"/>
                <a:gd name="T10" fmla="*/ 2147483647 w 91"/>
                <a:gd name="T11" fmla="*/ 2147483647 h 119"/>
                <a:gd name="T12" fmla="*/ 2147483647 w 91"/>
                <a:gd name="T13" fmla="*/ 2147483647 h 119"/>
                <a:gd name="T14" fmla="*/ 2147483647 w 91"/>
                <a:gd name="T15" fmla="*/ 2147483647 h 119"/>
                <a:gd name="T16" fmla="*/ 2147483647 w 91"/>
                <a:gd name="T17" fmla="*/ 2147483647 h 119"/>
                <a:gd name="T18" fmla="*/ 2147483647 w 91"/>
                <a:gd name="T19" fmla="*/ 2147483647 h 119"/>
                <a:gd name="T20" fmla="*/ 2147483647 w 91"/>
                <a:gd name="T21" fmla="*/ 2147483647 h 119"/>
                <a:gd name="T22" fmla="*/ 2147483647 w 91"/>
                <a:gd name="T23" fmla="*/ 2147483647 h 119"/>
                <a:gd name="T24" fmla="*/ 2147483647 w 91"/>
                <a:gd name="T25" fmla="*/ 2147483647 h 119"/>
                <a:gd name="T26" fmla="*/ 2147483647 w 91"/>
                <a:gd name="T27" fmla="*/ 2147483647 h 119"/>
                <a:gd name="T28" fmla="*/ 2147483647 w 91"/>
                <a:gd name="T29" fmla="*/ 2147483647 h 119"/>
                <a:gd name="T30" fmla="*/ 2147483647 w 91"/>
                <a:gd name="T31" fmla="*/ 2147483647 h 119"/>
                <a:gd name="T32" fmla="*/ 2147483647 w 91"/>
                <a:gd name="T33" fmla="*/ 2147483647 h 119"/>
                <a:gd name="T34" fmla="*/ 2147483647 w 91"/>
                <a:gd name="T35" fmla="*/ 2147483647 h 119"/>
                <a:gd name="T36" fmla="*/ 2147483647 w 91"/>
                <a:gd name="T37" fmla="*/ 2147483647 h 119"/>
                <a:gd name="T38" fmla="*/ 2147483647 w 91"/>
                <a:gd name="T39" fmla="*/ 2147483647 h 119"/>
                <a:gd name="T40" fmla="*/ 2147483647 w 91"/>
                <a:gd name="T41" fmla="*/ 2147483647 h 119"/>
                <a:gd name="T42" fmla="*/ 2147483647 w 91"/>
                <a:gd name="T43" fmla="*/ 2147483647 h 1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19"/>
                <a:gd name="T68" fmla="*/ 91 w 91"/>
                <a:gd name="T69" fmla="*/ 119 h 1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19">
                  <a:moveTo>
                    <a:pt x="0" y="0"/>
                  </a:moveTo>
                  <a:lnTo>
                    <a:pt x="3" y="1"/>
                  </a:lnTo>
                  <a:lnTo>
                    <a:pt x="4" y="3"/>
                  </a:lnTo>
                  <a:lnTo>
                    <a:pt x="6" y="5"/>
                  </a:lnTo>
                  <a:lnTo>
                    <a:pt x="9" y="5"/>
                  </a:lnTo>
                  <a:lnTo>
                    <a:pt x="12" y="7"/>
                  </a:lnTo>
                  <a:lnTo>
                    <a:pt x="15" y="10"/>
                  </a:lnTo>
                  <a:lnTo>
                    <a:pt x="19" y="14"/>
                  </a:lnTo>
                  <a:lnTo>
                    <a:pt x="24" y="18"/>
                  </a:lnTo>
                  <a:lnTo>
                    <a:pt x="29" y="22"/>
                  </a:lnTo>
                  <a:lnTo>
                    <a:pt x="34" y="25"/>
                  </a:lnTo>
                  <a:lnTo>
                    <a:pt x="39" y="30"/>
                  </a:lnTo>
                  <a:lnTo>
                    <a:pt x="44" y="34"/>
                  </a:lnTo>
                  <a:lnTo>
                    <a:pt x="49" y="40"/>
                  </a:lnTo>
                  <a:lnTo>
                    <a:pt x="55" y="46"/>
                  </a:lnTo>
                  <a:lnTo>
                    <a:pt x="60" y="53"/>
                  </a:lnTo>
                  <a:lnTo>
                    <a:pt x="65" y="62"/>
                  </a:lnTo>
                  <a:lnTo>
                    <a:pt x="70" y="71"/>
                  </a:lnTo>
                  <a:lnTo>
                    <a:pt x="75" y="81"/>
                  </a:lnTo>
                  <a:lnTo>
                    <a:pt x="80" y="92"/>
                  </a:lnTo>
                  <a:lnTo>
                    <a:pt x="85" y="105"/>
                  </a:lnTo>
                  <a:lnTo>
                    <a:pt x="91" y="119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7" name="Line 267"/>
            <p:cNvSpPr>
              <a:spLocks noChangeShapeType="1"/>
            </p:cNvSpPr>
            <p:nvPr/>
          </p:nvSpPr>
          <p:spPr bwMode="auto">
            <a:xfrm flipV="1">
              <a:off x="2401" y="1465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8" name="Line 268"/>
            <p:cNvSpPr>
              <a:spLocks noChangeShapeType="1"/>
            </p:cNvSpPr>
            <p:nvPr/>
          </p:nvSpPr>
          <p:spPr bwMode="auto">
            <a:xfrm>
              <a:off x="2386" y="1465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99" name="Line 269"/>
            <p:cNvSpPr>
              <a:spLocks noChangeShapeType="1"/>
            </p:cNvSpPr>
            <p:nvPr/>
          </p:nvSpPr>
          <p:spPr bwMode="auto">
            <a:xfrm>
              <a:off x="2401" y="1472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0" name="Line 270"/>
            <p:cNvSpPr>
              <a:spLocks noChangeShapeType="1"/>
            </p:cNvSpPr>
            <p:nvPr/>
          </p:nvSpPr>
          <p:spPr bwMode="auto">
            <a:xfrm>
              <a:off x="2386" y="147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1" name="Line 271"/>
            <p:cNvSpPr>
              <a:spLocks noChangeShapeType="1"/>
            </p:cNvSpPr>
            <p:nvPr/>
          </p:nvSpPr>
          <p:spPr bwMode="auto">
            <a:xfrm flipV="1">
              <a:off x="2528" y="2012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2" name="Line 272"/>
            <p:cNvSpPr>
              <a:spLocks noChangeShapeType="1"/>
            </p:cNvSpPr>
            <p:nvPr/>
          </p:nvSpPr>
          <p:spPr bwMode="auto">
            <a:xfrm>
              <a:off x="2514" y="2012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3" name="Line 273"/>
            <p:cNvSpPr>
              <a:spLocks noChangeShapeType="1"/>
            </p:cNvSpPr>
            <p:nvPr/>
          </p:nvSpPr>
          <p:spPr bwMode="auto">
            <a:xfrm>
              <a:off x="2528" y="201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4" name="Line 274"/>
            <p:cNvSpPr>
              <a:spLocks noChangeShapeType="1"/>
            </p:cNvSpPr>
            <p:nvPr/>
          </p:nvSpPr>
          <p:spPr bwMode="auto">
            <a:xfrm>
              <a:off x="2514" y="202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5" name="Line 275"/>
            <p:cNvSpPr>
              <a:spLocks noChangeShapeType="1"/>
            </p:cNvSpPr>
            <p:nvPr/>
          </p:nvSpPr>
          <p:spPr bwMode="auto">
            <a:xfrm flipV="1">
              <a:off x="2549" y="1991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6" name="Line 276"/>
            <p:cNvSpPr>
              <a:spLocks noChangeShapeType="1"/>
            </p:cNvSpPr>
            <p:nvPr/>
          </p:nvSpPr>
          <p:spPr bwMode="auto">
            <a:xfrm>
              <a:off x="2535" y="199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7" name="Line 277"/>
            <p:cNvSpPr>
              <a:spLocks noChangeShapeType="1"/>
            </p:cNvSpPr>
            <p:nvPr/>
          </p:nvSpPr>
          <p:spPr bwMode="auto">
            <a:xfrm>
              <a:off x="2549" y="1998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8" name="Line 278"/>
            <p:cNvSpPr>
              <a:spLocks noChangeShapeType="1"/>
            </p:cNvSpPr>
            <p:nvPr/>
          </p:nvSpPr>
          <p:spPr bwMode="auto">
            <a:xfrm>
              <a:off x="2535" y="2005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09" name="Line 279"/>
            <p:cNvSpPr>
              <a:spLocks noChangeShapeType="1"/>
            </p:cNvSpPr>
            <p:nvPr/>
          </p:nvSpPr>
          <p:spPr bwMode="auto">
            <a:xfrm flipV="1">
              <a:off x="2564" y="199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0" name="Line 280"/>
            <p:cNvSpPr>
              <a:spLocks noChangeShapeType="1"/>
            </p:cNvSpPr>
            <p:nvPr/>
          </p:nvSpPr>
          <p:spPr bwMode="auto">
            <a:xfrm>
              <a:off x="2549" y="199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1" name="Line 281"/>
            <p:cNvSpPr>
              <a:spLocks noChangeShapeType="1"/>
            </p:cNvSpPr>
            <p:nvPr/>
          </p:nvSpPr>
          <p:spPr bwMode="auto">
            <a:xfrm>
              <a:off x="2564" y="199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2" name="Line 282"/>
            <p:cNvSpPr>
              <a:spLocks noChangeShapeType="1"/>
            </p:cNvSpPr>
            <p:nvPr/>
          </p:nvSpPr>
          <p:spPr bwMode="auto">
            <a:xfrm>
              <a:off x="2549" y="200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3" name="Line 283"/>
            <p:cNvSpPr>
              <a:spLocks noChangeShapeType="1"/>
            </p:cNvSpPr>
            <p:nvPr/>
          </p:nvSpPr>
          <p:spPr bwMode="auto">
            <a:xfrm flipV="1">
              <a:off x="2585" y="199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4" name="Line 284"/>
            <p:cNvSpPr>
              <a:spLocks noChangeShapeType="1"/>
            </p:cNvSpPr>
            <p:nvPr/>
          </p:nvSpPr>
          <p:spPr bwMode="auto">
            <a:xfrm>
              <a:off x="2571" y="199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5" name="Line 285"/>
            <p:cNvSpPr>
              <a:spLocks noChangeShapeType="1"/>
            </p:cNvSpPr>
            <p:nvPr/>
          </p:nvSpPr>
          <p:spPr bwMode="auto">
            <a:xfrm>
              <a:off x="2585" y="200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6" name="Line 286"/>
            <p:cNvSpPr>
              <a:spLocks noChangeShapeType="1"/>
            </p:cNvSpPr>
            <p:nvPr/>
          </p:nvSpPr>
          <p:spPr bwMode="auto">
            <a:xfrm>
              <a:off x="2571" y="201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7" name="Line 287"/>
            <p:cNvSpPr>
              <a:spLocks noChangeShapeType="1"/>
            </p:cNvSpPr>
            <p:nvPr/>
          </p:nvSpPr>
          <p:spPr bwMode="auto">
            <a:xfrm flipV="1">
              <a:off x="2592" y="201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8" name="Line 288"/>
            <p:cNvSpPr>
              <a:spLocks noChangeShapeType="1"/>
            </p:cNvSpPr>
            <p:nvPr/>
          </p:nvSpPr>
          <p:spPr bwMode="auto">
            <a:xfrm>
              <a:off x="2578" y="201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19" name="Line 289"/>
            <p:cNvSpPr>
              <a:spLocks noChangeShapeType="1"/>
            </p:cNvSpPr>
            <p:nvPr/>
          </p:nvSpPr>
          <p:spPr bwMode="auto">
            <a:xfrm>
              <a:off x="2592" y="20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0" name="Line 290"/>
            <p:cNvSpPr>
              <a:spLocks noChangeShapeType="1"/>
            </p:cNvSpPr>
            <p:nvPr/>
          </p:nvSpPr>
          <p:spPr bwMode="auto">
            <a:xfrm>
              <a:off x="2578" y="202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1" name="Line 291"/>
            <p:cNvSpPr>
              <a:spLocks noChangeShapeType="1"/>
            </p:cNvSpPr>
            <p:nvPr/>
          </p:nvSpPr>
          <p:spPr bwMode="auto">
            <a:xfrm flipV="1">
              <a:off x="2606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2" name="Line 292"/>
            <p:cNvSpPr>
              <a:spLocks noChangeShapeType="1"/>
            </p:cNvSpPr>
            <p:nvPr/>
          </p:nvSpPr>
          <p:spPr bwMode="auto">
            <a:xfrm>
              <a:off x="2592" y="202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3" name="Line 293"/>
            <p:cNvSpPr>
              <a:spLocks noChangeShapeType="1"/>
            </p:cNvSpPr>
            <p:nvPr/>
          </p:nvSpPr>
          <p:spPr bwMode="auto">
            <a:xfrm>
              <a:off x="2606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4" name="Line 294"/>
            <p:cNvSpPr>
              <a:spLocks noChangeShapeType="1"/>
            </p:cNvSpPr>
            <p:nvPr/>
          </p:nvSpPr>
          <p:spPr bwMode="auto">
            <a:xfrm>
              <a:off x="2592" y="204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5" name="Line 295"/>
            <p:cNvSpPr>
              <a:spLocks noChangeShapeType="1"/>
            </p:cNvSpPr>
            <p:nvPr/>
          </p:nvSpPr>
          <p:spPr bwMode="auto">
            <a:xfrm flipV="1">
              <a:off x="2627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6" name="Line 296"/>
            <p:cNvSpPr>
              <a:spLocks noChangeShapeType="1"/>
            </p:cNvSpPr>
            <p:nvPr/>
          </p:nvSpPr>
          <p:spPr bwMode="auto">
            <a:xfrm>
              <a:off x="2613" y="202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7" name="Line 297"/>
            <p:cNvSpPr>
              <a:spLocks noChangeShapeType="1"/>
            </p:cNvSpPr>
            <p:nvPr/>
          </p:nvSpPr>
          <p:spPr bwMode="auto">
            <a:xfrm>
              <a:off x="2627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8" name="Line 298"/>
            <p:cNvSpPr>
              <a:spLocks noChangeShapeType="1"/>
            </p:cNvSpPr>
            <p:nvPr/>
          </p:nvSpPr>
          <p:spPr bwMode="auto">
            <a:xfrm>
              <a:off x="2613" y="204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29" name="Line 299"/>
            <p:cNvSpPr>
              <a:spLocks noChangeShapeType="1"/>
            </p:cNvSpPr>
            <p:nvPr/>
          </p:nvSpPr>
          <p:spPr bwMode="auto">
            <a:xfrm flipV="1">
              <a:off x="2649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0" name="Line 300"/>
            <p:cNvSpPr>
              <a:spLocks noChangeShapeType="1"/>
            </p:cNvSpPr>
            <p:nvPr/>
          </p:nvSpPr>
          <p:spPr bwMode="auto">
            <a:xfrm>
              <a:off x="2634" y="204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1" name="Line 301"/>
            <p:cNvSpPr>
              <a:spLocks noChangeShapeType="1"/>
            </p:cNvSpPr>
            <p:nvPr/>
          </p:nvSpPr>
          <p:spPr bwMode="auto">
            <a:xfrm>
              <a:off x="2649" y="20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2" name="Line 302"/>
            <p:cNvSpPr>
              <a:spLocks noChangeShapeType="1"/>
            </p:cNvSpPr>
            <p:nvPr/>
          </p:nvSpPr>
          <p:spPr bwMode="auto">
            <a:xfrm>
              <a:off x="2634" y="205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3" name="Line 303"/>
            <p:cNvSpPr>
              <a:spLocks noChangeShapeType="1"/>
            </p:cNvSpPr>
            <p:nvPr/>
          </p:nvSpPr>
          <p:spPr bwMode="auto">
            <a:xfrm flipV="1">
              <a:off x="2670" y="206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4" name="Line 304"/>
            <p:cNvSpPr>
              <a:spLocks noChangeShapeType="1"/>
            </p:cNvSpPr>
            <p:nvPr/>
          </p:nvSpPr>
          <p:spPr bwMode="auto">
            <a:xfrm>
              <a:off x="2656" y="206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5" name="Line 305"/>
            <p:cNvSpPr>
              <a:spLocks noChangeShapeType="1"/>
            </p:cNvSpPr>
            <p:nvPr/>
          </p:nvSpPr>
          <p:spPr bwMode="auto">
            <a:xfrm>
              <a:off x="2670" y="206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6" name="Line 306"/>
            <p:cNvSpPr>
              <a:spLocks noChangeShapeType="1"/>
            </p:cNvSpPr>
            <p:nvPr/>
          </p:nvSpPr>
          <p:spPr bwMode="auto">
            <a:xfrm>
              <a:off x="2656" y="207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7" name="Line 307"/>
            <p:cNvSpPr>
              <a:spLocks noChangeShapeType="1"/>
            </p:cNvSpPr>
            <p:nvPr/>
          </p:nvSpPr>
          <p:spPr bwMode="auto">
            <a:xfrm flipV="1">
              <a:off x="2698" y="209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8" name="Line 308"/>
            <p:cNvSpPr>
              <a:spLocks noChangeShapeType="1"/>
            </p:cNvSpPr>
            <p:nvPr/>
          </p:nvSpPr>
          <p:spPr bwMode="auto">
            <a:xfrm>
              <a:off x="2684" y="209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39" name="Line 309"/>
            <p:cNvSpPr>
              <a:spLocks noChangeShapeType="1"/>
            </p:cNvSpPr>
            <p:nvPr/>
          </p:nvSpPr>
          <p:spPr bwMode="auto">
            <a:xfrm>
              <a:off x="2698" y="209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0" name="Line 310"/>
            <p:cNvSpPr>
              <a:spLocks noChangeShapeType="1"/>
            </p:cNvSpPr>
            <p:nvPr/>
          </p:nvSpPr>
          <p:spPr bwMode="auto">
            <a:xfrm>
              <a:off x="2684" y="210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1" name="Line 311"/>
            <p:cNvSpPr>
              <a:spLocks noChangeShapeType="1"/>
            </p:cNvSpPr>
            <p:nvPr/>
          </p:nvSpPr>
          <p:spPr bwMode="auto">
            <a:xfrm flipV="1">
              <a:off x="2734" y="21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2" name="Line 312"/>
            <p:cNvSpPr>
              <a:spLocks noChangeShapeType="1"/>
            </p:cNvSpPr>
            <p:nvPr/>
          </p:nvSpPr>
          <p:spPr bwMode="auto">
            <a:xfrm>
              <a:off x="2720" y="211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3" name="Line 313"/>
            <p:cNvSpPr>
              <a:spLocks noChangeShapeType="1"/>
            </p:cNvSpPr>
            <p:nvPr/>
          </p:nvSpPr>
          <p:spPr bwMode="auto">
            <a:xfrm>
              <a:off x="2734" y="21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4" name="Line 314"/>
            <p:cNvSpPr>
              <a:spLocks noChangeShapeType="1"/>
            </p:cNvSpPr>
            <p:nvPr/>
          </p:nvSpPr>
          <p:spPr bwMode="auto">
            <a:xfrm>
              <a:off x="2720" y="21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5" name="Line 315"/>
            <p:cNvSpPr>
              <a:spLocks noChangeShapeType="1"/>
            </p:cNvSpPr>
            <p:nvPr/>
          </p:nvSpPr>
          <p:spPr bwMode="auto">
            <a:xfrm flipV="1">
              <a:off x="2769" y="214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6" name="Line 316"/>
            <p:cNvSpPr>
              <a:spLocks noChangeShapeType="1"/>
            </p:cNvSpPr>
            <p:nvPr/>
          </p:nvSpPr>
          <p:spPr bwMode="auto">
            <a:xfrm>
              <a:off x="2755" y="214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7" name="Line 317"/>
            <p:cNvSpPr>
              <a:spLocks noChangeShapeType="1"/>
            </p:cNvSpPr>
            <p:nvPr/>
          </p:nvSpPr>
          <p:spPr bwMode="auto">
            <a:xfrm>
              <a:off x="2769" y="215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8" name="Line 318"/>
            <p:cNvSpPr>
              <a:spLocks noChangeShapeType="1"/>
            </p:cNvSpPr>
            <p:nvPr/>
          </p:nvSpPr>
          <p:spPr bwMode="auto">
            <a:xfrm>
              <a:off x="2755" y="216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49" name="Line 319"/>
            <p:cNvSpPr>
              <a:spLocks noChangeShapeType="1"/>
            </p:cNvSpPr>
            <p:nvPr/>
          </p:nvSpPr>
          <p:spPr bwMode="auto">
            <a:xfrm flipV="1">
              <a:off x="2805" y="216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0" name="Line 320"/>
            <p:cNvSpPr>
              <a:spLocks noChangeShapeType="1"/>
            </p:cNvSpPr>
            <p:nvPr/>
          </p:nvSpPr>
          <p:spPr bwMode="auto">
            <a:xfrm>
              <a:off x="2790" y="216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1" name="Line 321"/>
            <p:cNvSpPr>
              <a:spLocks noChangeShapeType="1"/>
            </p:cNvSpPr>
            <p:nvPr/>
          </p:nvSpPr>
          <p:spPr bwMode="auto">
            <a:xfrm>
              <a:off x="2805" y="2175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2" name="Line 322"/>
            <p:cNvSpPr>
              <a:spLocks noChangeShapeType="1"/>
            </p:cNvSpPr>
            <p:nvPr/>
          </p:nvSpPr>
          <p:spPr bwMode="auto">
            <a:xfrm>
              <a:off x="2790" y="218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3" name="Line 323"/>
            <p:cNvSpPr>
              <a:spLocks noChangeShapeType="1"/>
            </p:cNvSpPr>
            <p:nvPr/>
          </p:nvSpPr>
          <p:spPr bwMode="auto">
            <a:xfrm flipV="1">
              <a:off x="2840" y="220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4" name="Line 324"/>
            <p:cNvSpPr>
              <a:spLocks noChangeShapeType="1"/>
            </p:cNvSpPr>
            <p:nvPr/>
          </p:nvSpPr>
          <p:spPr bwMode="auto">
            <a:xfrm>
              <a:off x="2826" y="220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5" name="Line 325"/>
            <p:cNvSpPr>
              <a:spLocks noChangeShapeType="1"/>
            </p:cNvSpPr>
            <p:nvPr/>
          </p:nvSpPr>
          <p:spPr bwMode="auto">
            <a:xfrm>
              <a:off x="2840" y="221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6" name="Line 326"/>
            <p:cNvSpPr>
              <a:spLocks noChangeShapeType="1"/>
            </p:cNvSpPr>
            <p:nvPr/>
          </p:nvSpPr>
          <p:spPr bwMode="auto">
            <a:xfrm>
              <a:off x="2826" y="221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7" name="Line 327"/>
            <p:cNvSpPr>
              <a:spLocks noChangeShapeType="1"/>
            </p:cNvSpPr>
            <p:nvPr/>
          </p:nvSpPr>
          <p:spPr bwMode="auto">
            <a:xfrm flipV="1">
              <a:off x="2875" y="22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8" name="Line 328"/>
            <p:cNvSpPr>
              <a:spLocks noChangeShapeType="1"/>
            </p:cNvSpPr>
            <p:nvPr/>
          </p:nvSpPr>
          <p:spPr bwMode="auto">
            <a:xfrm>
              <a:off x="2861" y="223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59" name="Line 329"/>
            <p:cNvSpPr>
              <a:spLocks noChangeShapeType="1"/>
            </p:cNvSpPr>
            <p:nvPr/>
          </p:nvSpPr>
          <p:spPr bwMode="auto">
            <a:xfrm>
              <a:off x="2875" y="223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0" name="Line 330"/>
            <p:cNvSpPr>
              <a:spLocks noChangeShapeType="1"/>
            </p:cNvSpPr>
            <p:nvPr/>
          </p:nvSpPr>
          <p:spPr bwMode="auto">
            <a:xfrm>
              <a:off x="2861" y="224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1" name="Line 331"/>
            <p:cNvSpPr>
              <a:spLocks noChangeShapeType="1"/>
            </p:cNvSpPr>
            <p:nvPr/>
          </p:nvSpPr>
          <p:spPr bwMode="auto">
            <a:xfrm flipV="1">
              <a:off x="2911" y="227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2" name="Line 332"/>
            <p:cNvSpPr>
              <a:spLocks noChangeShapeType="1"/>
            </p:cNvSpPr>
            <p:nvPr/>
          </p:nvSpPr>
          <p:spPr bwMode="auto">
            <a:xfrm>
              <a:off x="2897" y="227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3" name="Line 333"/>
            <p:cNvSpPr>
              <a:spLocks noChangeShapeType="1"/>
            </p:cNvSpPr>
            <p:nvPr/>
          </p:nvSpPr>
          <p:spPr bwMode="auto">
            <a:xfrm>
              <a:off x="2911" y="228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4" name="Line 334"/>
            <p:cNvSpPr>
              <a:spLocks noChangeShapeType="1"/>
            </p:cNvSpPr>
            <p:nvPr/>
          </p:nvSpPr>
          <p:spPr bwMode="auto">
            <a:xfrm>
              <a:off x="2897" y="228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5" name="Line 335"/>
            <p:cNvSpPr>
              <a:spLocks noChangeShapeType="1"/>
            </p:cNvSpPr>
            <p:nvPr/>
          </p:nvSpPr>
          <p:spPr bwMode="auto">
            <a:xfrm flipV="1">
              <a:off x="2953" y="23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6" name="Line 336"/>
            <p:cNvSpPr>
              <a:spLocks noChangeShapeType="1"/>
            </p:cNvSpPr>
            <p:nvPr/>
          </p:nvSpPr>
          <p:spPr bwMode="auto">
            <a:xfrm>
              <a:off x="2939" y="231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7" name="Line 337"/>
            <p:cNvSpPr>
              <a:spLocks noChangeShapeType="1"/>
            </p:cNvSpPr>
            <p:nvPr/>
          </p:nvSpPr>
          <p:spPr bwMode="auto">
            <a:xfrm>
              <a:off x="2953" y="23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8" name="Line 338"/>
            <p:cNvSpPr>
              <a:spLocks noChangeShapeType="1"/>
            </p:cNvSpPr>
            <p:nvPr/>
          </p:nvSpPr>
          <p:spPr bwMode="auto">
            <a:xfrm>
              <a:off x="2939" y="233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69" name="Line 339"/>
            <p:cNvSpPr>
              <a:spLocks noChangeShapeType="1"/>
            </p:cNvSpPr>
            <p:nvPr/>
          </p:nvSpPr>
          <p:spPr bwMode="auto">
            <a:xfrm flipV="1">
              <a:off x="2989" y="236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0" name="Line 340"/>
            <p:cNvSpPr>
              <a:spLocks noChangeShapeType="1"/>
            </p:cNvSpPr>
            <p:nvPr/>
          </p:nvSpPr>
          <p:spPr bwMode="auto">
            <a:xfrm>
              <a:off x="2975" y="236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1" name="Line 341"/>
            <p:cNvSpPr>
              <a:spLocks noChangeShapeType="1"/>
            </p:cNvSpPr>
            <p:nvPr/>
          </p:nvSpPr>
          <p:spPr bwMode="auto">
            <a:xfrm>
              <a:off x="2989" y="237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2" name="Line 342"/>
            <p:cNvSpPr>
              <a:spLocks noChangeShapeType="1"/>
            </p:cNvSpPr>
            <p:nvPr/>
          </p:nvSpPr>
          <p:spPr bwMode="auto">
            <a:xfrm>
              <a:off x="2975" y="238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3" name="Line 343"/>
            <p:cNvSpPr>
              <a:spLocks noChangeShapeType="1"/>
            </p:cNvSpPr>
            <p:nvPr/>
          </p:nvSpPr>
          <p:spPr bwMode="auto">
            <a:xfrm flipV="1">
              <a:off x="3024" y="243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4" name="Line 344"/>
            <p:cNvSpPr>
              <a:spLocks noChangeShapeType="1"/>
            </p:cNvSpPr>
            <p:nvPr/>
          </p:nvSpPr>
          <p:spPr bwMode="auto">
            <a:xfrm>
              <a:off x="3010" y="243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5" name="Line 345"/>
            <p:cNvSpPr>
              <a:spLocks noChangeShapeType="1"/>
            </p:cNvSpPr>
            <p:nvPr/>
          </p:nvSpPr>
          <p:spPr bwMode="auto">
            <a:xfrm>
              <a:off x="3024" y="243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6" name="Line 346"/>
            <p:cNvSpPr>
              <a:spLocks noChangeShapeType="1"/>
            </p:cNvSpPr>
            <p:nvPr/>
          </p:nvSpPr>
          <p:spPr bwMode="auto">
            <a:xfrm>
              <a:off x="3010" y="244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7" name="Line 347"/>
            <p:cNvSpPr>
              <a:spLocks noChangeShapeType="1"/>
            </p:cNvSpPr>
            <p:nvPr/>
          </p:nvSpPr>
          <p:spPr bwMode="auto">
            <a:xfrm flipV="1">
              <a:off x="3060" y="249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8" name="Line 348"/>
            <p:cNvSpPr>
              <a:spLocks noChangeShapeType="1"/>
            </p:cNvSpPr>
            <p:nvPr/>
          </p:nvSpPr>
          <p:spPr bwMode="auto">
            <a:xfrm>
              <a:off x="3046" y="249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79" name="Line 349"/>
            <p:cNvSpPr>
              <a:spLocks noChangeShapeType="1"/>
            </p:cNvSpPr>
            <p:nvPr/>
          </p:nvSpPr>
          <p:spPr bwMode="auto">
            <a:xfrm>
              <a:off x="3060" y="250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0" name="Line 350"/>
            <p:cNvSpPr>
              <a:spLocks noChangeShapeType="1"/>
            </p:cNvSpPr>
            <p:nvPr/>
          </p:nvSpPr>
          <p:spPr bwMode="auto">
            <a:xfrm>
              <a:off x="3046" y="250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1" name="Line 351"/>
            <p:cNvSpPr>
              <a:spLocks noChangeShapeType="1"/>
            </p:cNvSpPr>
            <p:nvPr/>
          </p:nvSpPr>
          <p:spPr bwMode="auto">
            <a:xfrm flipV="1">
              <a:off x="3095" y="256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2" name="Line 352"/>
            <p:cNvSpPr>
              <a:spLocks noChangeShapeType="1"/>
            </p:cNvSpPr>
            <p:nvPr/>
          </p:nvSpPr>
          <p:spPr bwMode="auto">
            <a:xfrm>
              <a:off x="3081" y="256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3" name="Line 353"/>
            <p:cNvSpPr>
              <a:spLocks noChangeShapeType="1"/>
            </p:cNvSpPr>
            <p:nvPr/>
          </p:nvSpPr>
          <p:spPr bwMode="auto">
            <a:xfrm>
              <a:off x="3095" y="257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4" name="Line 354"/>
            <p:cNvSpPr>
              <a:spLocks noChangeShapeType="1"/>
            </p:cNvSpPr>
            <p:nvPr/>
          </p:nvSpPr>
          <p:spPr bwMode="auto">
            <a:xfrm>
              <a:off x="3081" y="258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5" name="Line 355"/>
            <p:cNvSpPr>
              <a:spLocks noChangeShapeType="1"/>
            </p:cNvSpPr>
            <p:nvPr/>
          </p:nvSpPr>
          <p:spPr bwMode="auto">
            <a:xfrm flipV="1">
              <a:off x="3131" y="264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6" name="Line 356"/>
            <p:cNvSpPr>
              <a:spLocks noChangeShapeType="1"/>
            </p:cNvSpPr>
            <p:nvPr/>
          </p:nvSpPr>
          <p:spPr bwMode="auto">
            <a:xfrm>
              <a:off x="3116" y="2644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7" name="Line 357"/>
            <p:cNvSpPr>
              <a:spLocks noChangeShapeType="1"/>
            </p:cNvSpPr>
            <p:nvPr/>
          </p:nvSpPr>
          <p:spPr bwMode="auto">
            <a:xfrm>
              <a:off x="3131" y="265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8" name="Line 358"/>
            <p:cNvSpPr>
              <a:spLocks noChangeShapeType="1"/>
            </p:cNvSpPr>
            <p:nvPr/>
          </p:nvSpPr>
          <p:spPr bwMode="auto">
            <a:xfrm>
              <a:off x="3116" y="265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89" name="Line 359"/>
            <p:cNvSpPr>
              <a:spLocks noChangeShapeType="1"/>
            </p:cNvSpPr>
            <p:nvPr/>
          </p:nvSpPr>
          <p:spPr bwMode="auto">
            <a:xfrm flipV="1">
              <a:off x="3166" y="273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0" name="Line 360"/>
            <p:cNvSpPr>
              <a:spLocks noChangeShapeType="1"/>
            </p:cNvSpPr>
            <p:nvPr/>
          </p:nvSpPr>
          <p:spPr bwMode="auto">
            <a:xfrm>
              <a:off x="3152" y="273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1" name="Line 361"/>
            <p:cNvSpPr>
              <a:spLocks noChangeShapeType="1"/>
            </p:cNvSpPr>
            <p:nvPr/>
          </p:nvSpPr>
          <p:spPr bwMode="auto">
            <a:xfrm>
              <a:off x="3166" y="274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2" name="Line 362"/>
            <p:cNvSpPr>
              <a:spLocks noChangeShapeType="1"/>
            </p:cNvSpPr>
            <p:nvPr/>
          </p:nvSpPr>
          <p:spPr bwMode="auto">
            <a:xfrm>
              <a:off x="3152" y="275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3" name="Line 363"/>
            <p:cNvSpPr>
              <a:spLocks noChangeShapeType="1"/>
            </p:cNvSpPr>
            <p:nvPr/>
          </p:nvSpPr>
          <p:spPr bwMode="auto">
            <a:xfrm flipV="1">
              <a:off x="3209" y="28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4" name="Line 364"/>
            <p:cNvSpPr>
              <a:spLocks noChangeShapeType="1"/>
            </p:cNvSpPr>
            <p:nvPr/>
          </p:nvSpPr>
          <p:spPr bwMode="auto">
            <a:xfrm>
              <a:off x="3194" y="283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5" name="Line 365"/>
            <p:cNvSpPr>
              <a:spLocks noChangeShapeType="1"/>
            </p:cNvSpPr>
            <p:nvPr/>
          </p:nvSpPr>
          <p:spPr bwMode="auto">
            <a:xfrm>
              <a:off x="3209" y="284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6" name="Line 366"/>
            <p:cNvSpPr>
              <a:spLocks noChangeShapeType="1"/>
            </p:cNvSpPr>
            <p:nvPr/>
          </p:nvSpPr>
          <p:spPr bwMode="auto">
            <a:xfrm>
              <a:off x="3194" y="285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7" name="Freeform 367"/>
            <p:cNvSpPr>
              <a:spLocks/>
            </p:cNvSpPr>
            <p:nvPr/>
          </p:nvSpPr>
          <p:spPr bwMode="auto">
            <a:xfrm>
              <a:off x="2401" y="1479"/>
              <a:ext cx="163" cy="561"/>
            </a:xfrm>
            <a:custGeom>
              <a:avLst/>
              <a:gdLst>
                <a:gd name="T0" fmla="*/ 0 w 23"/>
                <a:gd name="T1" fmla="*/ 0 h 79"/>
                <a:gd name="T2" fmla="*/ 2147483647 w 23"/>
                <a:gd name="T3" fmla="*/ 2147483647 h 79"/>
                <a:gd name="T4" fmla="*/ 2147483647 w 23"/>
                <a:gd name="T5" fmla="*/ 2147483647 h 79"/>
                <a:gd name="T6" fmla="*/ 2147483647 w 23"/>
                <a:gd name="T7" fmla="*/ 2147483647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79"/>
                <a:gd name="T14" fmla="*/ 23 w 23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79">
                  <a:moveTo>
                    <a:pt x="0" y="0"/>
                  </a:moveTo>
                  <a:lnTo>
                    <a:pt x="18" y="79"/>
                  </a:lnTo>
                  <a:lnTo>
                    <a:pt x="21" y="75"/>
                  </a:lnTo>
                  <a:lnTo>
                    <a:pt x="23" y="75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8" name="Freeform 368"/>
            <p:cNvSpPr>
              <a:spLocks/>
            </p:cNvSpPr>
            <p:nvPr/>
          </p:nvSpPr>
          <p:spPr bwMode="auto">
            <a:xfrm>
              <a:off x="2564" y="2012"/>
              <a:ext cx="645" cy="838"/>
            </a:xfrm>
            <a:custGeom>
              <a:avLst/>
              <a:gdLst>
                <a:gd name="T0" fmla="*/ 0 w 91"/>
                <a:gd name="T1" fmla="*/ 0 h 118"/>
                <a:gd name="T2" fmla="*/ 2147483647 w 91"/>
                <a:gd name="T3" fmla="*/ 2147483647 h 118"/>
                <a:gd name="T4" fmla="*/ 2147483647 w 91"/>
                <a:gd name="T5" fmla="*/ 2147483647 h 118"/>
                <a:gd name="T6" fmla="*/ 2147483647 w 91"/>
                <a:gd name="T7" fmla="*/ 2147483647 h 118"/>
                <a:gd name="T8" fmla="*/ 2147483647 w 91"/>
                <a:gd name="T9" fmla="*/ 2147483647 h 118"/>
                <a:gd name="T10" fmla="*/ 2147483647 w 91"/>
                <a:gd name="T11" fmla="*/ 2147483647 h 118"/>
                <a:gd name="T12" fmla="*/ 2147483647 w 91"/>
                <a:gd name="T13" fmla="*/ 2147483647 h 118"/>
                <a:gd name="T14" fmla="*/ 2147483647 w 91"/>
                <a:gd name="T15" fmla="*/ 2147483647 h 118"/>
                <a:gd name="T16" fmla="*/ 2147483647 w 91"/>
                <a:gd name="T17" fmla="*/ 2147483647 h 118"/>
                <a:gd name="T18" fmla="*/ 2147483647 w 91"/>
                <a:gd name="T19" fmla="*/ 2147483647 h 118"/>
                <a:gd name="T20" fmla="*/ 2147483647 w 91"/>
                <a:gd name="T21" fmla="*/ 2147483647 h 118"/>
                <a:gd name="T22" fmla="*/ 2147483647 w 91"/>
                <a:gd name="T23" fmla="*/ 2147483647 h 118"/>
                <a:gd name="T24" fmla="*/ 2147483647 w 91"/>
                <a:gd name="T25" fmla="*/ 2147483647 h 118"/>
                <a:gd name="T26" fmla="*/ 2147483647 w 91"/>
                <a:gd name="T27" fmla="*/ 2147483647 h 118"/>
                <a:gd name="T28" fmla="*/ 2147483647 w 91"/>
                <a:gd name="T29" fmla="*/ 2147483647 h 118"/>
                <a:gd name="T30" fmla="*/ 2147483647 w 91"/>
                <a:gd name="T31" fmla="*/ 2147483647 h 118"/>
                <a:gd name="T32" fmla="*/ 2147483647 w 91"/>
                <a:gd name="T33" fmla="*/ 2147483647 h 118"/>
                <a:gd name="T34" fmla="*/ 2147483647 w 91"/>
                <a:gd name="T35" fmla="*/ 2147483647 h 118"/>
                <a:gd name="T36" fmla="*/ 2147483647 w 91"/>
                <a:gd name="T37" fmla="*/ 2147483647 h 118"/>
                <a:gd name="T38" fmla="*/ 2147483647 w 91"/>
                <a:gd name="T39" fmla="*/ 2147483647 h 118"/>
                <a:gd name="T40" fmla="*/ 2147483647 w 91"/>
                <a:gd name="T41" fmla="*/ 2147483647 h 118"/>
                <a:gd name="T42" fmla="*/ 2147483647 w 91"/>
                <a:gd name="T43" fmla="*/ 2147483647 h 1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18"/>
                <a:gd name="T68" fmla="*/ 91 w 91"/>
                <a:gd name="T69" fmla="*/ 118 h 1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18">
                  <a:moveTo>
                    <a:pt x="0" y="0"/>
                  </a:moveTo>
                  <a:lnTo>
                    <a:pt x="3" y="2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5"/>
                  </a:lnTo>
                  <a:lnTo>
                    <a:pt x="12" y="7"/>
                  </a:lnTo>
                  <a:lnTo>
                    <a:pt x="15" y="10"/>
                  </a:lnTo>
                  <a:lnTo>
                    <a:pt x="19" y="13"/>
                  </a:lnTo>
                  <a:lnTo>
                    <a:pt x="24" y="18"/>
                  </a:lnTo>
                  <a:lnTo>
                    <a:pt x="29" y="22"/>
                  </a:lnTo>
                  <a:lnTo>
                    <a:pt x="34" y="25"/>
                  </a:lnTo>
                  <a:lnTo>
                    <a:pt x="39" y="29"/>
                  </a:lnTo>
                  <a:lnTo>
                    <a:pt x="44" y="34"/>
                  </a:lnTo>
                  <a:lnTo>
                    <a:pt x="49" y="39"/>
                  </a:lnTo>
                  <a:lnTo>
                    <a:pt x="55" y="45"/>
                  </a:lnTo>
                  <a:lnTo>
                    <a:pt x="60" y="52"/>
                  </a:lnTo>
                  <a:lnTo>
                    <a:pt x="65" y="60"/>
                  </a:lnTo>
                  <a:lnTo>
                    <a:pt x="70" y="70"/>
                  </a:lnTo>
                  <a:lnTo>
                    <a:pt x="75" y="80"/>
                  </a:lnTo>
                  <a:lnTo>
                    <a:pt x="80" y="91"/>
                  </a:lnTo>
                  <a:lnTo>
                    <a:pt x="85" y="104"/>
                  </a:lnTo>
                  <a:lnTo>
                    <a:pt x="91" y="118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699" name="Line 369"/>
            <p:cNvSpPr>
              <a:spLocks noChangeShapeType="1"/>
            </p:cNvSpPr>
            <p:nvPr/>
          </p:nvSpPr>
          <p:spPr bwMode="auto">
            <a:xfrm flipV="1">
              <a:off x="2401" y="1472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0" name="Line 370"/>
            <p:cNvSpPr>
              <a:spLocks noChangeShapeType="1"/>
            </p:cNvSpPr>
            <p:nvPr/>
          </p:nvSpPr>
          <p:spPr bwMode="auto">
            <a:xfrm>
              <a:off x="2386" y="1472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1" name="Line 371"/>
            <p:cNvSpPr>
              <a:spLocks noChangeShapeType="1"/>
            </p:cNvSpPr>
            <p:nvPr/>
          </p:nvSpPr>
          <p:spPr bwMode="auto">
            <a:xfrm>
              <a:off x="2401" y="147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2" name="Line 372"/>
            <p:cNvSpPr>
              <a:spLocks noChangeShapeType="1"/>
            </p:cNvSpPr>
            <p:nvPr/>
          </p:nvSpPr>
          <p:spPr bwMode="auto">
            <a:xfrm>
              <a:off x="2386" y="148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3" name="Line 373"/>
            <p:cNvSpPr>
              <a:spLocks noChangeShapeType="1"/>
            </p:cNvSpPr>
            <p:nvPr/>
          </p:nvSpPr>
          <p:spPr bwMode="auto">
            <a:xfrm flipV="1">
              <a:off x="2528" y="203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4" name="Line 374"/>
            <p:cNvSpPr>
              <a:spLocks noChangeShapeType="1"/>
            </p:cNvSpPr>
            <p:nvPr/>
          </p:nvSpPr>
          <p:spPr bwMode="auto">
            <a:xfrm>
              <a:off x="2514" y="203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5" name="Line 375"/>
            <p:cNvSpPr>
              <a:spLocks noChangeShapeType="1"/>
            </p:cNvSpPr>
            <p:nvPr/>
          </p:nvSpPr>
          <p:spPr bwMode="auto">
            <a:xfrm>
              <a:off x="2528" y="2040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6" name="Line 376"/>
            <p:cNvSpPr>
              <a:spLocks noChangeShapeType="1"/>
            </p:cNvSpPr>
            <p:nvPr/>
          </p:nvSpPr>
          <p:spPr bwMode="auto">
            <a:xfrm>
              <a:off x="2514" y="2048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7" name="Line 377"/>
            <p:cNvSpPr>
              <a:spLocks noChangeShapeType="1"/>
            </p:cNvSpPr>
            <p:nvPr/>
          </p:nvSpPr>
          <p:spPr bwMode="auto">
            <a:xfrm flipV="1">
              <a:off x="2549" y="2005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8" name="Line 378"/>
            <p:cNvSpPr>
              <a:spLocks noChangeShapeType="1"/>
            </p:cNvSpPr>
            <p:nvPr/>
          </p:nvSpPr>
          <p:spPr bwMode="auto">
            <a:xfrm>
              <a:off x="2535" y="2005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09" name="Line 379"/>
            <p:cNvSpPr>
              <a:spLocks noChangeShapeType="1"/>
            </p:cNvSpPr>
            <p:nvPr/>
          </p:nvSpPr>
          <p:spPr bwMode="auto">
            <a:xfrm>
              <a:off x="2549" y="2012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0" name="Line 380"/>
            <p:cNvSpPr>
              <a:spLocks noChangeShapeType="1"/>
            </p:cNvSpPr>
            <p:nvPr/>
          </p:nvSpPr>
          <p:spPr bwMode="auto">
            <a:xfrm>
              <a:off x="2535" y="201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1" name="Line 381"/>
            <p:cNvSpPr>
              <a:spLocks noChangeShapeType="1"/>
            </p:cNvSpPr>
            <p:nvPr/>
          </p:nvSpPr>
          <p:spPr bwMode="auto">
            <a:xfrm flipV="1">
              <a:off x="2564" y="200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2" name="Line 382"/>
            <p:cNvSpPr>
              <a:spLocks noChangeShapeType="1"/>
            </p:cNvSpPr>
            <p:nvPr/>
          </p:nvSpPr>
          <p:spPr bwMode="auto">
            <a:xfrm>
              <a:off x="2549" y="200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3" name="Line 383"/>
            <p:cNvSpPr>
              <a:spLocks noChangeShapeType="1"/>
            </p:cNvSpPr>
            <p:nvPr/>
          </p:nvSpPr>
          <p:spPr bwMode="auto">
            <a:xfrm>
              <a:off x="2564" y="201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4" name="Line 384"/>
            <p:cNvSpPr>
              <a:spLocks noChangeShapeType="1"/>
            </p:cNvSpPr>
            <p:nvPr/>
          </p:nvSpPr>
          <p:spPr bwMode="auto">
            <a:xfrm>
              <a:off x="2549" y="201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5" name="Line 385"/>
            <p:cNvSpPr>
              <a:spLocks noChangeShapeType="1"/>
            </p:cNvSpPr>
            <p:nvPr/>
          </p:nvSpPr>
          <p:spPr bwMode="auto">
            <a:xfrm flipV="1">
              <a:off x="2585" y="20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6" name="Line 386"/>
            <p:cNvSpPr>
              <a:spLocks noChangeShapeType="1"/>
            </p:cNvSpPr>
            <p:nvPr/>
          </p:nvSpPr>
          <p:spPr bwMode="auto">
            <a:xfrm>
              <a:off x="2571" y="201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7" name="Line 387"/>
            <p:cNvSpPr>
              <a:spLocks noChangeShapeType="1"/>
            </p:cNvSpPr>
            <p:nvPr/>
          </p:nvSpPr>
          <p:spPr bwMode="auto">
            <a:xfrm>
              <a:off x="2585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8" name="Line 388"/>
            <p:cNvSpPr>
              <a:spLocks noChangeShapeType="1"/>
            </p:cNvSpPr>
            <p:nvPr/>
          </p:nvSpPr>
          <p:spPr bwMode="auto">
            <a:xfrm>
              <a:off x="2571" y="20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19" name="Line 389"/>
            <p:cNvSpPr>
              <a:spLocks noChangeShapeType="1"/>
            </p:cNvSpPr>
            <p:nvPr/>
          </p:nvSpPr>
          <p:spPr bwMode="auto">
            <a:xfrm flipV="1">
              <a:off x="2592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0" name="Line 390"/>
            <p:cNvSpPr>
              <a:spLocks noChangeShapeType="1"/>
            </p:cNvSpPr>
            <p:nvPr/>
          </p:nvSpPr>
          <p:spPr bwMode="auto">
            <a:xfrm>
              <a:off x="2578" y="202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1" name="Line 391"/>
            <p:cNvSpPr>
              <a:spLocks noChangeShapeType="1"/>
            </p:cNvSpPr>
            <p:nvPr/>
          </p:nvSpPr>
          <p:spPr bwMode="auto">
            <a:xfrm>
              <a:off x="2592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2" name="Freeform 392"/>
            <p:cNvSpPr>
              <a:spLocks/>
            </p:cNvSpPr>
            <p:nvPr/>
          </p:nvSpPr>
          <p:spPr bwMode="auto">
            <a:xfrm>
              <a:off x="2578" y="2033"/>
              <a:ext cx="28" cy="7"/>
            </a:xfrm>
            <a:custGeom>
              <a:avLst/>
              <a:gdLst>
                <a:gd name="T0" fmla="*/ 0 w 4"/>
                <a:gd name="T1" fmla="*/ 2147483647 h 1"/>
                <a:gd name="T2" fmla="*/ 2147483647 w 4"/>
                <a:gd name="T3" fmla="*/ 2147483647 h 1"/>
                <a:gd name="T4" fmla="*/ 2147483647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1"/>
                  </a:move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3" name="Line 393"/>
            <p:cNvSpPr>
              <a:spLocks noChangeShapeType="1"/>
            </p:cNvSpPr>
            <p:nvPr/>
          </p:nvSpPr>
          <p:spPr bwMode="auto">
            <a:xfrm>
              <a:off x="2592" y="20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4" name="Line 394"/>
            <p:cNvSpPr>
              <a:spLocks noChangeShapeType="1"/>
            </p:cNvSpPr>
            <p:nvPr/>
          </p:nvSpPr>
          <p:spPr bwMode="auto">
            <a:xfrm>
              <a:off x="2606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5" name="Line 395"/>
            <p:cNvSpPr>
              <a:spLocks noChangeShapeType="1"/>
            </p:cNvSpPr>
            <p:nvPr/>
          </p:nvSpPr>
          <p:spPr bwMode="auto">
            <a:xfrm>
              <a:off x="2592" y="204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6" name="Line 396"/>
            <p:cNvSpPr>
              <a:spLocks noChangeShapeType="1"/>
            </p:cNvSpPr>
            <p:nvPr/>
          </p:nvSpPr>
          <p:spPr bwMode="auto">
            <a:xfrm flipV="1">
              <a:off x="2627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7" name="Line 397"/>
            <p:cNvSpPr>
              <a:spLocks noChangeShapeType="1"/>
            </p:cNvSpPr>
            <p:nvPr/>
          </p:nvSpPr>
          <p:spPr bwMode="auto">
            <a:xfrm>
              <a:off x="2613" y="204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8" name="Line 398"/>
            <p:cNvSpPr>
              <a:spLocks noChangeShapeType="1"/>
            </p:cNvSpPr>
            <p:nvPr/>
          </p:nvSpPr>
          <p:spPr bwMode="auto">
            <a:xfrm>
              <a:off x="2627" y="20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29" name="Line 399"/>
            <p:cNvSpPr>
              <a:spLocks noChangeShapeType="1"/>
            </p:cNvSpPr>
            <p:nvPr/>
          </p:nvSpPr>
          <p:spPr bwMode="auto">
            <a:xfrm>
              <a:off x="2613" y="205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0" name="Line 400"/>
            <p:cNvSpPr>
              <a:spLocks noChangeShapeType="1"/>
            </p:cNvSpPr>
            <p:nvPr/>
          </p:nvSpPr>
          <p:spPr bwMode="auto">
            <a:xfrm flipV="1">
              <a:off x="2649" y="205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1" name="Line 401"/>
            <p:cNvSpPr>
              <a:spLocks noChangeShapeType="1"/>
            </p:cNvSpPr>
            <p:nvPr/>
          </p:nvSpPr>
          <p:spPr bwMode="auto">
            <a:xfrm>
              <a:off x="2634" y="205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2" name="Line 402"/>
            <p:cNvSpPr>
              <a:spLocks noChangeShapeType="1"/>
            </p:cNvSpPr>
            <p:nvPr/>
          </p:nvSpPr>
          <p:spPr bwMode="auto">
            <a:xfrm>
              <a:off x="2649" y="206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3" name="Line 403"/>
            <p:cNvSpPr>
              <a:spLocks noChangeShapeType="1"/>
            </p:cNvSpPr>
            <p:nvPr/>
          </p:nvSpPr>
          <p:spPr bwMode="auto">
            <a:xfrm>
              <a:off x="2634" y="206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4" name="Line 404"/>
            <p:cNvSpPr>
              <a:spLocks noChangeShapeType="1"/>
            </p:cNvSpPr>
            <p:nvPr/>
          </p:nvSpPr>
          <p:spPr bwMode="auto">
            <a:xfrm flipV="1">
              <a:off x="2670" y="207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5" name="Line 405"/>
            <p:cNvSpPr>
              <a:spLocks noChangeShapeType="1"/>
            </p:cNvSpPr>
            <p:nvPr/>
          </p:nvSpPr>
          <p:spPr bwMode="auto">
            <a:xfrm>
              <a:off x="2656" y="207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6" name="Line 406"/>
            <p:cNvSpPr>
              <a:spLocks noChangeShapeType="1"/>
            </p:cNvSpPr>
            <p:nvPr/>
          </p:nvSpPr>
          <p:spPr bwMode="auto">
            <a:xfrm>
              <a:off x="2670" y="208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7" name="Line 407"/>
            <p:cNvSpPr>
              <a:spLocks noChangeShapeType="1"/>
            </p:cNvSpPr>
            <p:nvPr/>
          </p:nvSpPr>
          <p:spPr bwMode="auto">
            <a:xfrm>
              <a:off x="2656" y="209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738" name="Line 408"/>
            <p:cNvSpPr>
              <a:spLocks noChangeShapeType="1"/>
            </p:cNvSpPr>
            <p:nvPr/>
          </p:nvSpPr>
          <p:spPr bwMode="auto">
            <a:xfrm flipV="1">
              <a:off x="2698" y="209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1466" name="Group 610"/>
          <p:cNvGrpSpPr>
            <a:grpSpLocks/>
          </p:cNvGrpSpPr>
          <p:nvPr/>
        </p:nvGrpSpPr>
        <p:grpSpPr bwMode="auto">
          <a:xfrm>
            <a:off x="5154614" y="2347913"/>
            <a:ext cx="2149475" cy="2717800"/>
            <a:chOff x="2287" y="1479"/>
            <a:chExt cx="1354" cy="1712"/>
          </a:xfrm>
        </p:grpSpPr>
        <p:sp>
          <p:nvSpPr>
            <p:cNvPr id="12339" name="Line 410"/>
            <p:cNvSpPr>
              <a:spLocks noChangeShapeType="1"/>
            </p:cNvSpPr>
            <p:nvPr/>
          </p:nvSpPr>
          <p:spPr bwMode="auto">
            <a:xfrm>
              <a:off x="2684" y="209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0" name="Line 411"/>
            <p:cNvSpPr>
              <a:spLocks noChangeShapeType="1"/>
            </p:cNvSpPr>
            <p:nvPr/>
          </p:nvSpPr>
          <p:spPr bwMode="auto">
            <a:xfrm>
              <a:off x="2698" y="210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1" name="Line 412"/>
            <p:cNvSpPr>
              <a:spLocks noChangeShapeType="1"/>
            </p:cNvSpPr>
            <p:nvPr/>
          </p:nvSpPr>
          <p:spPr bwMode="auto">
            <a:xfrm>
              <a:off x="2684" y="211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2" name="Line 413"/>
            <p:cNvSpPr>
              <a:spLocks noChangeShapeType="1"/>
            </p:cNvSpPr>
            <p:nvPr/>
          </p:nvSpPr>
          <p:spPr bwMode="auto">
            <a:xfrm flipV="1">
              <a:off x="2734" y="21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3" name="Line 414"/>
            <p:cNvSpPr>
              <a:spLocks noChangeShapeType="1"/>
            </p:cNvSpPr>
            <p:nvPr/>
          </p:nvSpPr>
          <p:spPr bwMode="auto">
            <a:xfrm>
              <a:off x="2720" y="21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4" name="Line 415"/>
            <p:cNvSpPr>
              <a:spLocks noChangeShapeType="1"/>
            </p:cNvSpPr>
            <p:nvPr/>
          </p:nvSpPr>
          <p:spPr bwMode="auto">
            <a:xfrm>
              <a:off x="2734" y="214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5" name="Line 416"/>
            <p:cNvSpPr>
              <a:spLocks noChangeShapeType="1"/>
            </p:cNvSpPr>
            <p:nvPr/>
          </p:nvSpPr>
          <p:spPr bwMode="auto">
            <a:xfrm>
              <a:off x="2720" y="214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6" name="Line 417"/>
            <p:cNvSpPr>
              <a:spLocks noChangeShapeType="1"/>
            </p:cNvSpPr>
            <p:nvPr/>
          </p:nvSpPr>
          <p:spPr bwMode="auto">
            <a:xfrm flipV="1">
              <a:off x="2769" y="216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7" name="Line 418"/>
            <p:cNvSpPr>
              <a:spLocks noChangeShapeType="1"/>
            </p:cNvSpPr>
            <p:nvPr/>
          </p:nvSpPr>
          <p:spPr bwMode="auto">
            <a:xfrm>
              <a:off x="2755" y="216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8" name="Line 419"/>
            <p:cNvSpPr>
              <a:spLocks noChangeShapeType="1"/>
            </p:cNvSpPr>
            <p:nvPr/>
          </p:nvSpPr>
          <p:spPr bwMode="auto">
            <a:xfrm>
              <a:off x="2769" y="216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49" name="Line 420"/>
            <p:cNvSpPr>
              <a:spLocks noChangeShapeType="1"/>
            </p:cNvSpPr>
            <p:nvPr/>
          </p:nvSpPr>
          <p:spPr bwMode="auto">
            <a:xfrm>
              <a:off x="2755" y="217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0" name="Line 421"/>
            <p:cNvSpPr>
              <a:spLocks noChangeShapeType="1"/>
            </p:cNvSpPr>
            <p:nvPr/>
          </p:nvSpPr>
          <p:spPr bwMode="auto">
            <a:xfrm flipV="1">
              <a:off x="2805" y="218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1" name="Line 422"/>
            <p:cNvSpPr>
              <a:spLocks noChangeShapeType="1"/>
            </p:cNvSpPr>
            <p:nvPr/>
          </p:nvSpPr>
          <p:spPr bwMode="auto">
            <a:xfrm>
              <a:off x="2790" y="218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2" name="Line 423"/>
            <p:cNvSpPr>
              <a:spLocks noChangeShapeType="1"/>
            </p:cNvSpPr>
            <p:nvPr/>
          </p:nvSpPr>
          <p:spPr bwMode="auto">
            <a:xfrm>
              <a:off x="2805" y="219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3" name="Line 424"/>
            <p:cNvSpPr>
              <a:spLocks noChangeShapeType="1"/>
            </p:cNvSpPr>
            <p:nvPr/>
          </p:nvSpPr>
          <p:spPr bwMode="auto">
            <a:xfrm>
              <a:off x="2790" y="219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4" name="Line 425"/>
            <p:cNvSpPr>
              <a:spLocks noChangeShapeType="1"/>
            </p:cNvSpPr>
            <p:nvPr/>
          </p:nvSpPr>
          <p:spPr bwMode="auto">
            <a:xfrm flipV="1">
              <a:off x="2840" y="221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5" name="Line 426"/>
            <p:cNvSpPr>
              <a:spLocks noChangeShapeType="1"/>
            </p:cNvSpPr>
            <p:nvPr/>
          </p:nvSpPr>
          <p:spPr bwMode="auto">
            <a:xfrm>
              <a:off x="2826" y="221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6" name="Line 427"/>
            <p:cNvSpPr>
              <a:spLocks noChangeShapeType="1"/>
            </p:cNvSpPr>
            <p:nvPr/>
          </p:nvSpPr>
          <p:spPr bwMode="auto">
            <a:xfrm>
              <a:off x="2840" y="22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7" name="Line 428"/>
            <p:cNvSpPr>
              <a:spLocks noChangeShapeType="1"/>
            </p:cNvSpPr>
            <p:nvPr/>
          </p:nvSpPr>
          <p:spPr bwMode="auto">
            <a:xfrm>
              <a:off x="2826" y="222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8" name="Line 429"/>
            <p:cNvSpPr>
              <a:spLocks noChangeShapeType="1"/>
            </p:cNvSpPr>
            <p:nvPr/>
          </p:nvSpPr>
          <p:spPr bwMode="auto">
            <a:xfrm flipV="1">
              <a:off x="2875" y="224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59" name="Line 430"/>
            <p:cNvSpPr>
              <a:spLocks noChangeShapeType="1"/>
            </p:cNvSpPr>
            <p:nvPr/>
          </p:nvSpPr>
          <p:spPr bwMode="auto">
            <a:xfrm>
              <a:off x="2861" y="224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0" name="Line 431"/>
            <p:cNvSpPr>
              <a:spLocks noChangeShapeType="1"/>
            </p:cNvSpPr>
            <p:nvPr/>
          </p:nvSpPr>
          <p:spPr bwMode="auto">
            <a:xfrm>
              <a:off x="2875" y="225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1" name="Line 432"/>
            <p:cNvSpPr>
              <a:spLocks noChangeShapeType="1"/>
            </p:cNvSpPr>
            <p:nvPr/>
          </p:nvSpPr>
          <p:spPr bwMode="auto">
            <a:xfrm>
              <a:off x="2861" y="226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2" name="Line 433"/>
            <p:cNvSpPr>
              <a:spLocks noChangeShapeType="1"/>
            </p:cNvSpPr>
            <p:nvPr/>
          </p:nvSpPr>
          <p:spPr bwMode="auto">
            <a:xfrm flipV="1">
              <a:off x="2911" y="228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3" name="Line 434"/>
            <p:cNvSpPr>
              <a:spLocks noChangeShapeType="1"/>
            </p:cNvSpPr>
            <p:nvPr/>
          </p:nvSpPr>
          <p:spPr bwMode="auto">
            <a:xfrm>
              <a:off x="2897" y="228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4" name="Line 435"/>
            <p:cNvSpPr>
              <a:spLocks noChangeShapeType="1"/>
            </p:cNvSpPr>
            <p:nvPr/>
          </p:nvSpPr>
          <p:spPr bwMode="auto">
            <a:xfrm>
              <a:off x="2911" y="228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5" name="Line 436"/>
            <p:cNvSpPr>
              <a:spLocks noChangeShapeType="1"/>
            </p:cNvSpPr>
            <p:nvPr/>
          </p:nvSpPr>
          <p:spPr bwMode="auto">
            <a:xfrm>
              <a:off x="2897" y="229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6" name="Line 437"/>
            <p:cNvSpPr>
              <a:spLocks noChangeShapeType="1"/>
            </p:cNvSpPr>
            <p:nvPr/>
          </p:nvSpPr>
          <p:spPr bwMode="auto">
            <a:xfrm flipV="1">
              <a:off x="2953" y="23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7" name="Line 438"/>
            <p:cNvSpPr>
              <a:spLocks noChangeShapeType="1"/>
            </p:cNvSpPr>
            <p:nvPr/>
          </p:nvSpPr>
          <p:spPr bwMode="auto">
            <a:xfrm>
              <a:off x="2939" y="232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8" name="Line 439"/>
            <p:cNvSpPr>
              <a:spLocks noChangeShapeType="1"/>
            </p:cNvSpPr>
            <p:nvPr/>
          </p:nvSpPr>
          <p:spPr bwMode="auto">
            <a:xfrm>
              <a:off x="2953" y="23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69" name="Line 440"/>
            <p:cNvSpPr>
              <a:spLocks noChangeShapeType="1"/>
            </p:cNvSpPr>
            <p:nvPr/>
          </p:nvSpPr>
          <p:spPr bwMode="auto">
            <a:xfrm>
              <a:off x="2939" y="233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0" name="Line 441"/>
            <p:cNvSpPr>
              <a:spLocks noChangeShapeType="1"/>
            </p:cNvSpPr>
            <p:nvPr/>
          </p:nvSpPr>
          <p:spPr bwMode="auto">
            <a:xfrm flipV="1">
              <a:off x="2989" y="237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1" name="Line 442"/>
            <p:cNvSpPr>
              <a:spLocks noChangeShapeType="1"/>
            </p:cNvSpPr>
            <p:nvPr/>
          </p:nvSpPr>
          <p:spPr bwMode="auto">
            <a:xfrm>
              <a:off x="2975" y="237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2" name="Line 443"/>
            <p:cNvSpPr>
              <a:spLocks noChangeShapeType="1"/>
            </p:cNvSpPr>
            <p:nvPr/>
          </p:nvSpPr>
          <p:spPr bwMode="auto">
            <a:xfrm>
              <a:off x="2989" y="238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3" name="Line 444"/>
            <p:cNvSpPr>
              <a:spLocks noChangeShapeType="1"/>
            </p:cNvSpPr>
            <p:nvPr/>
          </p:nvSpPr>
          <p:spPr bwMode="auto">
            <a:xfrm>
              <a:off x="2975" y="238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4" name="Line 445"/>
            <p:cNvSpPr>
              <a:spLocks noChangeShapeType="1"/>
            </p:cNvSpPr>
            <p:nvPr/>
          </p:nvSpPr>
          <p:spPr bwMode="auto">
            <a:xfrm flipV="1">
              <a:off x="3024" y="243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5" name="Line 446"/>
            <p:cNvSpPr>
              <a:spLocks noChangeShapeType="1"/>
            </p:cNvSpPr>
            <p:nvPr/>
          </p:nvSpPr>
          <p:spPr bwMode="auto">
            <a:xfrm>
              <a:off x="3010" y="243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6" name="Line 447"/>
            <p:cNvSpPr>
              <a:spLocks noChangeShapeType="1"/>
            </p:cNvSpPr>
            <p:nvPr/>
          </p:nvSpPr>
          <p:spPr bwMode="auto">
            <a:xfrm>
              <a:off x="3024" y="243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7" name="Line 448"/>
            <p:cNvSpPr>
              <a:spLocks noChangeShapeType="1"/>
            </p:cNvSpPr>
            <p:nvPr/>
          </p:nvSpPr>
          <p:spPr bwMode="auto">
            <a:xfrm>
              <a:off x="3010" y="244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8" name="Line 449"/>
            <p:cNvSpPr>
              <a:spLocks noChangeShapeType="1"/>
            </p:cNvSpPr>
            <p:nvPr/>
          </p:nvSpPr>
          <p:spPr bwMode="auto">
            <a:xfrm flipV="1">
              <a:off x="3060" y="250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79" name="Line 450"/>
            <p:cNvSpPr>
              <a:spLocks noChangeShapeType="1"/>
            </p:cNvSpPr>
            <p:nvPr/>
          </p:nvSpPr>
          <p:spPr bwMode="auto">
            <a:xfrm>
              <a:off x="3046" y="250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0" name="Line 451"/>
            <p:cNvSpPr>
              <a:spLocks noChangeShapeType="1"/>
            </p:cNvSpPr>
            <p:nvPr/>
          </p:nvSpPr>
          <p:spPr bwMode="auto">
            <a:xfrm>
              <a:off x="3060" y="25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1" name="Line 452"/>
            <p:cNvSpPr>
              <a:spLocks noChangeShapeType="1"/>
            </p:cNvSpPr>
            <p:nvPr/>
          </p:nvSpPr>
          <p:spPr bwMode="auto">
            <a:xfrm>
              <a:off x="3046" y="251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2" name="Line 453"/>
            <p:cNvSpPr>
              <a:spLocks noChangeShapeType="1"/>
            </p:cNvSpPr>
            <p:nvPr/>
          </p:nvSpPr>
          <p:spPr bwMode="auto">
            <a:xfrm flipV="1">
              <a:off x="3095" y="257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3" name="Line 454"/>
            <p:cNvSpPr>
              <a:spLocks noChangeShapeType="1"/>
            </p:cNvSpPr>
            <p:nvPr/>
          </p:nvSpPr>
          <p:spPr bwMode="auto">
            <a:xfrm>
              <a:off x="3081" y="257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4" name="Line 455"/>
            <p:cNvSpPr>
              <a:spLocks noChangeShapeType="1"/>
            </p:cNvSpPr>
            <p:nvPr/>
          </p:nvSpPr>
          <p:spPr bwMode="auto">
            <a:xfrm>
              <a:off x="3095" y="258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5" name="Line 456"/>
            <p:cNvSpPr>
              <a:spLocks noChangeShapeType="1"/>
            </p:cNvSpPr>
            <p:nvPr/>
          </p:nvSpPr>
          <p:spPr bwMode="auto">
            <a:xfrm>
              <a:off x="3081" y="258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6" name="Line 457"/>
            <p:cNvSpPr>
              <a:spLocks noChangeShapeType="1"/>
            </p:cNvSpPr>
            <p:nvPr/>
          </p:nvSpPr>
          <p:spPr bwMode="auto">
            <a:xfrm flipV="1">
              <a:off x="3131" y="265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7" name="Line 458"/>
            <p:cNvSpPr>
              <a:spLocks noChangeShapeType="1"/>
            </p:cNvSpPr>
            <p:nvPr/>
          </p:nvSpPr>
          <p:spPr bwMode="auto">
            <a:xfrm>
              <a:off x="3116" y="265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8" name="Line 459"/>
            <p:cNvSpPr>
              <a:spLocks noChangeShapeType="1"/>
            </p:cNvSpPr>
            <p:nvPr/>
          </p:nvSpPr>
          <p:spPr bwMode="auto">
            <a:xfrm>
              <a:off x="3131" y="265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89" name="Line 460"/>
            <p:cNvSpPr>
              <a:spLocks noChangeShapeType="1"/>
            </p:cNvSpPr>
            <p:nvPr/>
          </p:nvSpPr>
          <p:spPr bwMode="auto">
            <a:xfrm>
              <a:off x="3116" y="266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0" name="Line 461"/>
            <p:cNvSpPr>
              <a:spLocks noChangeShapeType="1"/>
            </p:cNvSpPr>
            <p:nvPr/>
          </p:nvSpPr>
          <p:spPr bwMode="auto">
            <a:xfrm flipV="1">
              <a:off x="3166" y="274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1" name="Line 462"/>
            <p:cNvSpPr>
              <a:spLocks noChangeShapeType="1"/>
            </p:cNvSpPr>
            <p:nvPr/>
          </p:nvSpPr>
          <p:spPr bwMode="auto">
            <a:xfrm>
              <a:off x="3152" y="274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2" name="Line 463"/>
            <p:cNvSpPr>
              <a:spLocks noChangeShapeType="1"/>
            </p:cNvSpPr>
            <p:nvPr/>
          </p:nvSpPr>
          <p:spPr bwMode="auto">
            <a:xfrm>
              <a:off x="3166" y="275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3" name="Line 464"/>
            <p:cNvSpPr>
              <a:spLocks noChangeShapeType="1"/>
            </p:cNvSpPr>
            <p:nvPr/>
          </p:nvSpPr>
          <p:spPr bwMode="auto">
            <a:xfrm>
              <a:off x="3152" y="275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4" name="Line 465"/>
            <p:cNvSpPr>
              <a:spLocks noChangeShapeType="1"/>
            </p:cNvSpPr>
            <p:nvPr/>
          </p:nvSpPr>
          <p:spPr bwMode="auto">
            <a:xfrm flipV="1">
              <a:off x="3209" y="284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5" name="Line 466"/>
            <p:cNvSpPr>
              <a:spLocks noChangeShapeType="1"/>
            </p:cNvSpPr>
            <p:nvPr/>
          </p:nvSpPr>
          <p:spPr bwMode="auto">
            <a:xfrm>
              <a:off x="3194" y="284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6" name="Line 467"/>
            <p:cNvSpPr>
              <a:spLocks noChangeShapeType="1"/>
            </p:cNvSpPr>
            <p:nvPr/>
          </p:nvSpPr>
          <p:spPr bwMode="auto">
            <a:xfrm>
              <a:off x="3209" y="285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7" name="Line 468"/>
            <p:cNvSpPr>
              <a:spLocks noChangeShapeType="1"/>
            </p:cNvSpPr>
            <p:nvPr/>
          </p:nvSpPr>
          <p:spPr bwMode="auto">
            <a:xfrm>
              <a:off x="3194" y="285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8" name="Freeform 469"/>
            <p:cNvSpPr>
              <a:spLocks/>
            </p:cNvSpPr>
            <p:nvPr/>
          </p:nvSpPr>
          <p:spPr bwMode="auto">
            <a:xfrm>
              <a:off x="2401" y="1486"/>
              <a:ext cx="163" cy="562"/>
            </a:xfrm>
            <a:custGeom>
              <a:avLst/>
              <a:gdLst>
                <a:gd name="T0" fmla="*/ 0 w 23"/>
                <a:gd name="T1" fmla="*/ 0 h 79"/>
                <a:gd name="T2" fmla="*/ 2147483647 w 23"/>
                <a:gd name="T3" fmla="*/ 2147483647 h 79"/>
                <a:gd name="T4" fmla="*/ 2147483647 w 23"/>
                <a:gd name="T5" fmla="*/ 2147483647 h 79"/>
                <a:gd name="T6" fmla="*/ 2147483647 w 23"/>
                <a:gd name="T7" fmla="*/ 2147483647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79"/>
                <a:gd name="T14" fmla="*/ 23 w 23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79">
                  <a:moveTo>
                    <a:pt x="0" y="0"/>
                  </a:moveTo>
                  <a:lnTo>
                    <a:pt x="18" y="79"/>
                  </a:lnTo>
                  <a:lnTo>
                    <a:pt x="21" y="76"/>
                  </a:lnTo>
                  <a:lnTo>
                    <a:pt x="23" y="76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99" name="Freeform 470"/>
            <p:cNvSpPr>
              <a:spLocks/>
            </p:cNvSpPr>
            <p:nvPr/>
          </p:nvSpPr>
          <p:spPr bwMode="auto">
            <a:xfrm>
              <a:off x="2564" y="2026"/>
              <a:ext cx="645" cy="839"/>
            </a:xfrm>
            <a:custGeom>
              <a:avLst/>
              <a:gdLst>
                <a:gd name="T0" fmla="*/ 0 w 91"/>
                <a:gd name="T1" fmla="*/ 0 h 118"/>
                <a:gd name="T2" fmla="*/ 2147483647 w 91"/>
                <a:gd name="T3" fmla="*/ 2147483647 h 118"/>
                <a:gd name="T4" fmla="*/ 2147483647 w 91"/>
                <a:gd name="T5" fmla="*/ 2147483647 h 118"/>
                <a:gd name="T6" fmla="*/ 2147483647 w 91"/>
                <a:gd name="T7" fmla="*/ 2147483647 h 118"/>
                <a:gd name="T8" fmla="*/ 2147483647 w 91"/>
                <a:gd name="T9" fmla="*/ 2147483647 h 118"/>
                <a:gd name="T10" fmla="*/ 2147483647 w 91"/>
                <a:gd name="T11" fmla="*/ 2147483647 h 118"/>
                <a:gd name="T12" fmla="*/ 2147483647 w 91"/>
                <a:gd name="T13" fmla="*/ 2147483647 h 118"/>
                <a:gd name="T14" fmla="*/ 2147483647 w 91"/>
                <a:gd name="T15" fmla="*/ 2147483647 h 118"/>
                <a:gd name="T16" fmla="*/ 2147483647 w 91"/>
                <a:gd name="T17" fmla="*/ 2147483647 h 118"/>
                <a:gd name="T18" fmla="*/ 2147483647 w 91"/>
                <a:gd name="T19" fmla="*/ 2147483647 h 118"/>
                <a:gd name="T20" fmla="*/ 2147483647 w 91"/>
                <a:gd name="T21" fmla="*/ 2147483647 h 118"/>
                <a:gd name="T22" fmla="*/ 2147483647 w 91"/>
                <a:gd name="T23" fmla="*/ 2147483647 h 118"/>
                <a:gd name="T24" fmla="*/ 2147483647 w 91"/>
                <a:gd name="T25" fmla="*/ 2147483647 h 118"/>
                <a:gd name="T26" fmla="*/ 2147483647 w 91"/>
                <a:gd name="T27" fmla="*/ 2147483647 h 118"/>
                <a:gd name="T28" fmla="*/ 2147483647 w 91"/>
                <a:gd name="T29" fmla="*/ 2147483647 h 118"/>
                <a:gd name="T30" fmla="*/ 2147483647 w 91"/>
                <a:gd name="T31" fmla="*/ 2147483647 h 118"/>
                <a:gd name="T32" fmla="*/ 2147483647 w 91"/>
                <a:gd name="T33" fmla="*/ 2147483647 h 118"/>
                <a:gd name="T34" fmla="*/ 2147483647 w 91"/>
                <a:gd name="T35" fmla="*/ 2147483647 h 118"/>
                <a:gd name="T36" fmla="*/ 2147483647 w 91"/>
                <a:gd name="T37" fmla="*/ 2147483647 h 118"/>
                <a:gd name="T38" fmla="*/ 2147483647 w 91"/>
                <a:gd name="T39" fmla="*/ 2147483647 h 118"/>
                <a:gd name="T40" fmla="*/ 2147483647 w 91"/>
                <a:gd name="T41" fmla="*/ 2147483647 h 118"/>
                <a:gd name="T42" fmla="*/ 2147483647 w 91"/>
                <a:gd name="T43" fmla="*/ 2147483647 h 1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18"/>
                <a:gd name="T68" fmla="*/ 91 w 91"/>
                <a:gd name="T69" fmla="*/ 118 h 1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18">
                  <a:moveTo>
                    <a:pt x="0" y="0"/>
                  </a:moveTo>
                  <a:lnTo>
                    <a:pt x="3" y="1"/>
                  </a:lnTo>
                  <a:lnTo>
                    <a:pt x="4" y="2"/>
                  </a:lnTo>
                  <a:lnTo>
                    <a:pt x="6" y="4"/>
                  </a:lnTo>
                  <a:lnTo>
                    <a:pt x="9" y="5"/>
                  </a:lnTo>
                  <a:lnTo>
                    <a:pt x="12" y="7"/>
                  </a:lnTo>
                  <a:lnTo>
                    <a:pt x="15" y="10"/>
                  </a:lnTo>
                  <a:lnTo>
                    <a:pt x="19" y="13"/>
                  </a:lnTo>
                  <a:lnTo>
                    <a:pt x="24" y="17"/>
                  </a:lnTo>
                  <a:lnTo>
                    <a:pt x="29" y="21"/>
                  </a:lnTo>
                  <a:lnTo>
                    <a:pt x="34" y="25"/>
                  </a:lnTo>
                  <a:lnTo>
                    <a:pt x="39" y="29"/>
                  </a:lnTo>
                  <a:lnTo>
                    <a:pt x="44" y="33"/>
                  </a:lnTo>
                  <a:lnTo>
                    <a:pt x="49" y="38"/>
                  </a:lnTo>
                  <a:lnTo>
                    <a:pt x="55" y="44"/>
                  </a:lnTo>
                  <a:lnTo>
                    <a:pt x="60" y="51"/>
                  </a:lnTo>
                  <a:lnTo>
                    <a:pt x="65" y="59"/>
                  </a:lnTo>
                  <a:lnTo>
                    <a:pt x="70" y="69"/>
                  </a:lnTo>
                  <a:lnTo>
                    <a:pt x="75" y="79"/>
                  </a:lnTo>
                  <a:lnTo>
                    <a:pt x="80" y="90"/>
                  </a:lnTo>
                  <a:lnTo>
                    <a:pt x="85" y="103"/>
                  </a:lnTo>
                  <a:lnTo>
                    <a:pt x="91" y="118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0" name="Line 471"/>
            <p:cNvSpPr>
              <a:spLocks noChangeShapeType="1"/>
            </p:cNvSpPr>
            <p:nvPr/>
          </p:nvSpPr>
          <p:spPr bwMode="auto">
            <a:xfrm flipV="1">
              <a:off x="2401" y="147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1" name="Line 472"/>
            <p:cNvSpPr>
              <a:spLocks noChangeShapeType="1"/>
            </p:cNvSpPr>
            <p:nvPr/>
          </p:nvSpPr>
          <p:spPr bwMode="auto">
            <a:xfrm>
              <a:off x="2386" y="147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2" name="Line 473"/>
            <p:cNvSpPr>
              <a:spLocks noChangeShapeType="1"/>
            </p:cNvSpPr>
            <p:nvPr/>
          </p:nvSpPr>
          <p:spPr bwMode="auto">
            <a:xfrm>
              <a:off x="2401" y="148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3" name="Line 474"/>
            <p:cNvSpPr>
              <a:spLocks noChangeShapeType="1"/>
            </p:cNvSpPr>
            <p:nvPr/>
          </p:nvSpPr>
          <p:spPr bwMode="auto">
            <a:xfrm>
              <a:off x="2386" y="149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4" name="Line 475"/>
            <p:cNvSpPr>
              <a:spLocks noChangeShapeType="1"/>
            </p:cNvSpPr>
            <p:nvPr/>
          </p:nvSpPr>
          <p:spPr bwMode="auto">
            <a:xfrm flipV="1">
              <a:off x="2528" y="2040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5" name="Line 476"/>
            <p:cNvSpPr>
              <a:spLocks noChangeShapeType="1"/>
            </p:cNvSpPr>
            <p:nvPr/>
          </p:nvSpPr>
          <p:spPr bwMode="auto">
            <a:xfrm>
              <a:off x="2514" y="204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6" name="Line 477"/>
            <p:cNvSpPr>
              <a:spLocks noChangeShapeType="1"/>
            </p:cNvSpPr>
            <p:nvPr/>
          </p:nvSpPr>
          <p:spPr bwMode="auto">
            <a:xfrm>
              <a:off x="2528" y="2048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7" name="Line 478"/>
            <p:cNvSpPr>
              <a:spLocks noChangeShapeType="1"/>
            </p:cNvSpPr>
            <p:nvPr/>
          </p:nvSpPr>
          <p:spPr bwMode="auto">
            <a:xfrm>
              <a:off x="2514" y="2055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8" name="Line 479"/>
            <p:cNvSpPr>
              <a:spLocks noChangeShapeType="1"/>
            </p:cNvSpPr>
            <p:nvPr/>
          </p:nvSpPr>
          <p:spPr bwMode="auto">
            <a:xfrm flipV="1">
              <a:off x="2549" y="201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09" name="Line 480"/>
            <p:cNvSpPr>
              <a:spLocks noChangeShapeType="1"/>
            </p:cNvSpPr>
            <p:nvPr/>
          </p:nvSpPr>
          <p:spPr bwMode="auto">
            <a:xfrm>
              <a:off x="2535" y="201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0" name="Line 481"/>
            <p:cNvSpPr>
              <a:spLocks noChangeShapeType="1"/>
            </p:cNvSpPr>
            <p:nvPr/>
          </p:nvSpPr>
          <p:spPr bwMode="auto">
            <a:xfrm>
              <a:off x="2549" y="202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1" name="Line 482"/>
            <p:cNvSpPr>
              <a:spLocks noChangeShapeType="1"/>
            </p:cNvSpPr>
            <p:nvPr/>
          </p:nvSpPr>
          <p:spPr bwMode="auto">
            <a:xfrm>
              <a:off x="2535" y="203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2" name="Line 483"/>
            <p:cNvSpPr>
              <a:spLocks noChangeShapeType="1"/>
            </p:cNvSpPr>
            <p:nvPr/>
          </p:nvSpPr>
          <p:spPr bwMode="auto">
            <a:xfrm flipV="1">
              <a:off x="2564" y="20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3" name="Line 484"/>
            <p:cNvSpPr>
              <a:spLocks noChangeShapeType="1"/>
            </p:cNvSpPr>
            <p:nvPr/>
          </p:nvSpPr>
          <p:spPr bwMode="auto">
            <a:xfrm>
              <a:off x="2549" y="201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4" name="Line 485"/>
            <p:cNvSpPr>
              <a:spLocks noChangeShapeType="1"/>
            </p:cNvSpPr>
            <p:nvPr/>
          </p:nvSpPr>
          <p:spPr bwMode="auto">
            <a:xfrm>
              <a:off x="2564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5" name="Line 486"/>
            <p:cNvSpPr>
              <a:spLocks noChangeShapeType="1"/>
            </p:cNvSpPr>
            <p:nvPr/>
          </p:nvSpPr>
          <p:spPr bwMode="auto">
            <a:xfrm>
              <a:off x="2549" y="203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6" name="Line 487"/>
            <p:cNvSpPr>
              <a:spLocks noChangeShapeType="1"/>
            </p:cNvSpPr>
            <p:nvPr/>
          </p:nvSpPr>
          <p:spPr bwMode="auto">
            <a:xfrm flipV="1">
              <a:off x="2585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7" name="Line 488"/>
            <p:cNvSpPr>
              <a:spLocks noChangeShapeType="1"/>
            </p:cNvSpPr>
            <p:nvPr/>
          </p:nvSpPr>
          <p:spPr bwMode="auto">
            <a:xfrm>
              <a:off x="2571" y="202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8" name="Line 489"/>
            <p:cNvSpPr>
              <a:spLocks noChangeShapeType="1"/>
            </p:cNvSpPr>
            <p:nvPr/>
          </p:nvSpPr>
          <p:spPr bwMode="auto">
            <a:xfrm>
              <a:off x="2585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19" name="Line 490"/>
            <p:cNvSpPr>
              <a:spLocks noChangeShapeType="1"/>
            </p:cNvSpPr>
            <p:nvPr/>
          </p:nvSpPr>
          <p:spPr bwMode="auto">
            <a:xfrm>
              <a:off x="2571" y="204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0" name="Line 491"/>
            <p:cNvSpPr>
              <a:spLocks noChangeShapeType="1"/>
            </p:cNvSpPr>
            <p:nvPr/>
          </p:nvSpPr>
          <p:spPr bwMode="auto">
            <a:xfrm flipV="1">
              <a:off x="2592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1" name="Line 492"/>
            <p:cNvSpPr>
              <a:spLocks noChangeShapeType="1"/>
            </p:cNvSpPr>
            <p:nvPr/>
          </p:nvSpPr>
          <p:spPr bwMode="auto">
            <a:xfrm>
              <a:off x="2578" y="20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2" name="Line 493"/>
            <p:cNvSpPr>
              <a:spLocks noChangeShapeType="1"/>
            </p:cNvSpPr>
            <p:nvPr/>
          </p:nvSpPr>
          <p:spPr bwMode="auto">
            <a:xfrm>
              <a:off x="2592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3" name="Line 494"/>
            <p:cNvSpPr>
              <a:spLocks noChangeShapeType="1"/>
            </p:cNvSpPr>
            <p:nvPr/>
          </p:nvSpPr>
          <p:spPr bwMode="auto">
            <a:xfrm>
              <a:off x="2578" y="204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4" name="Line 495"/>
            <p:cNvSpPr>
              <a:spLocks noChangeShapeType="1"/>
            </p:cNvSpPr>
            <p:nvPr/>
          </p:nvSpPr>
          <p:spPr bwMode="auto">
            <a:xfrm flipV="1">
              <a:off x="2606" y="20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5" name="Line 496"/>
            <p:cNvSpPr>
              <a:spLocks noChangeShapeType="1"/>
            </p:cNvSpPr>
            <p:nvPr/>
          </p:nvSpPr>
          <p:spPr bwMode="auto">
            <a:xfrm>
              <a:off x="2592" y="204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6" name="Line 497"/>
            <p:cNvSpPr>
              <a:spLocks noChangeShapeType="1"/>
            </p:cNvSpPr>
            <p:nvPr/>
          </p:nvSpPr>
          <p:spPr bwMode="auto">
            <a:xfrm>
              <a:off x="2606" y="205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7" name="Line 498"/>
            <p:cNvSpPr>
              <a:spLocks noChangeShapeType="1"/>
            </p:cNvSpPr>
            <p:nvPr/>
          </p:nvSpPr>
          <p:spPr bwMode="auto">
            <a:xfrm>
              <a:off x="2592" y="206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8" name="Line 499"/>
            <p:cNvSpPr>
              <a:spLocks noChangeShapeType="1"/>
            </p:cNvSpPr>
            <p:nvPr/>
          </p:nvSpPr>
          <p:spPr bwMode="auto">
            <a:xfrm flipV="1">
              <a:off x="2627" y="205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29" name="Line 500"/>
            <p:cNvSpPr>
              <a:spLocks noChangeShapeType="1"/>
            </p:cNvSpPr>
            <p:nvPr/>
          </p:nvSpPr>
          <p:spPr bwMode="auto">
            <a:xfrm>
              <a:off x="2613" y="205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0" name="Line 501"/>
            <p:cNvSpPr>
              <a:spLocks noChangeShapeType="1"/>
            </p:cNvSpPr>
            <p:nvPr/>
          </p:nvSpPr>
          <p:spPr bwMode="auto">
            <a:xfrm>
              <a:off x="2627" y="206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1" name="Line 502"/>
            <p:cNvSpPr>
              <a:spLocks noChangeShapeType="1"/>
            </p:cNvSpPr>
            <p:nvPr/>
          </p:nvSpPr>
          <p:spPr bwMode="auto">
            <a:xfrm>
              <a:off x="2613" y="206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2" name="Line 503"/>
            <p:cNvSpPr>
              <a:spLocks noChangeShapeType="1"/>
            </p:cNvSpPr>
            <p:nvPr/>
          </p:nvSpPr>
          <p:spPr bwMode="auto">
            <a:xfrm flipV="1">
              <a:off x="2649" y="206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3" name="Line 504"/>
            <p:cNvSpPr>
              <a:spLocks noChangeShapeType="1"/>
            </p:cNvSpPr>
            <p:nvPr/>
          </p:nvSpPr>
          <p:spPr bwMode="auto">
            <a:xfrm>
              <a:off x="2634" y="206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4" name="Line 505"/>
            <p:cNvSpPr>
              <a:spLocks noChangeShapeType="1"/>
            </p:cNvSpPr>
            <p:nvPr/>
          </p:nvSpPr>
          <p:spPr bwMode="auto">
            <a:xfrm>
              <a:off x="2649" y="207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5" name="Line 506"/>
            <p:cNvSpPr>
              <a:spLocks noChangeShapeType="1"/>
            </p:cNvSpPr>
            <p:nvPr/>
          </p:nvSpPr>
          <p:spPr bwMode="auto">
            <a:xfrm>
              <a:off x="2634" y="208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6" name="Line 507"/>
            <p:cNvSpPr>
              <a:spLocks noChangeShapeType="1"/>
            </p:cNvSpPr>
            <p:nvPr/>
          </p:nvSpPr>
          <p:spPr bwMode="auto">
            <a:xfrm flipV="1">
              <a:off x="2670" y="209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7" name="Line 508"/>
            <p:cNvSpPr>
              <a:spLocks noChangeShapeType="1"/>
            </p:cNvSpPr>
            <p:nvPr/>
          </p:nvSpPr>
          <p:spPr bwMode="auto">
            <a:xfrm>
              <a:off x="2656" y="209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8" name="Line 509"/>
            <p:cNvSpPr>
              <a:spLocks noChangeShapeType="1"/>
            </p:cNvSpPr>
            <p:nvPr/>
          </p:nvSpPr>
          <p:spPr bwMode="auto">
            <a:xfrm>
              <a:off x="2670" y="209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39" name="Line 510"/>
            <p:cNvSpPr>
              <a:spLocks noChangeShapeType="1"/>
            </p:cNvSpPr>
            <p:nvPr/>
          </p:nvSpPr>
          <p:spPr bwMode="auto">
            <a:xfrm>
              <a:off x="2656" y="210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0" name="Line 511"/>
            <p:cNvSpPr>
              <a:spLocks noChangeShapeType="1"/>
            </p:cNvSpPr>
            <p:nvPr/>
          </p:nvSpPr>
          <p:spPr bwMode="auto">
            <a:xfrm flipV="1">
              <a:off x="2698" y="211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1" name="Line 512"/>
            <p:cNvSpPr>
              <a:spLocks noChangeShapeType="1"/>
            </p:cNvSpPr>
            <p:nvPr/>
          </p:nvSpPr>
          <p:spPr bwMode="auto">
            <a:xfrm>
              <a:off x="2684" y="211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2" name="Line 513"/>
            <p:cNvSpPr>
              <a:spLocks noChangeShapeType="1"/>
            </p:cNvSpPr>
            <p:nvPr/>
          </p:nvSpPr>
          <p:spPr bwMode="auto">
            <a:xfrm>
              <a:off x="2698" y="21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3" name="Line 514"/>
            <p:cNvSpPr>
              <a:spLocks noChangeShapeType="1"/>
            </p:cNvSpPr>
            <p:nvPr/>
          </p:nvSpPr>
          <p:spPr bwMode="auto">
            <a:xfrm>
              <a:off x="2684" y="212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4" name="Line 515"/>
            <p:cNvSpPr>
              <a:spLocks noChangeShapeType="1"/>
            </p:cNvSpPr>
            <p:nvPr/>
          </p:nvSpPr>
          <p:spPr bwMode="auto">
            <a:xfrm flipV="1">
              <a:off x="2734" y="214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5" name="Line 516"/>
            <p:cNvSpPr>
              <a:spLocks noChangeShapeType="1"/>
            </p:cNvSpPr>
            <p:nvPr/>
          </p:nvSpPr>
          <p:spPr bwMode="auto">
            <a:xfrm>
              <a:off x="2720" y="214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6" name="Line 517"/>
            <p:cNvSpPr>
              <a:spLocks noChangeShapeType="1"/>
            </p:cNvSpPr>
            <p:nvPr/>
          </p:nvSpPr>
          <p:spPr bwMode="auto">
            <a:xfrm>
              <a:off x="2734" y="214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7" name="Line 518"/>
            <p:cNvSpPr>
              <a:spLocks noChangeShapeType="1"/>
            </p:cNvSpPr>
            <p:nvPr/>
          </p:nvSpPr>
          <p:spPr bwMode="auto">
            <a:xfrm>
              <a:off x="2720" y="215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8" name="Line 519"/>
            <p:cNvSpPr>
              <a:spLocks noChangeShapeType="1"/>
            </p:cNvSpPr>
            <p:nvPr/>
          </p:nvSpPr>
          <p:spPr bwMode="auto">
            <a:xfrm flipV="1">
              <a:off x="2769" y="216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49" name="Line 520"/>
            <p:cNvSpPr>
              <a:spLocks noChangeShapeType="1"/>
            </p:cNvSpPr>
            <p:nvPr/>
          </p:nvSpPr>
          <p:spPr bwMode="auto">
            <a:xfrm>
              <a:off x="2755" y="216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0" name="Line 521"/>
            <p:cNvSpPr>
              <a:spLocks noChangeShapeType="1"/>
            </p:cNvSpPr>
            <p:nvPr/>
          </p:nvSpPr>
          <p:spPr bwMode="auto">
            <a:xfrm>
              <a:off x="2769" y="2175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1" name="Line 522"/>
            <p:cNvSpPr>
              <a:spLocks noChangeShapeType="1"/>
            </p:cNvSpPr>
            <p:nvPr/>
          </p:nvSpPr>
          <p:spPr bwMode="auto">
            <a:xfrm>
              <a:off x="2755" y="218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2" name="Line 523"/>
            <p:cNvSpPr>
              <a:spLocks noChangeShapeType="1"/>
            </p:cNvSpPr>
            <p:nvPr/>
          </p:nvSpPr>
          <p:spPr bwMode="auto">
            <a:xfrm flipV="1">
              <a:off x="2805" y="219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3" name="Line 524"/>
            <p:cNvSpPr>
              <a:spLocks noChangeShapeType="1"/>
            </p:cNvSpPr>
            <p:nvPr/>
          </p:nvSpPr>
          <p:spPr bwMode="auto">
            <a:xfrm>
              <a:off x="2790" y="219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4" name="Line 525"/>
            <p:cNvSpPr>
              <a:spLocks noChangeShapeType="1"/>
            </p:cNvSpPr>
            <p:nvPr/>
          </p:nvSpPr>
          <p:spPr bwMode="auto">
            <a:xfrm>
              <a:off x="2805" y="220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5" name="Line 526"/>
            <p:cNvSpPr>
              <a:spLocks noChangeShapeType="1"/>
            </p:cNvSpPr>
            <p:nvPr/>
          </p:nvSpPr>
          <p:spPr bwMode="auto">
            <a:xfrm>
              <a:off x="2790" y="221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6" name="Line 527"/>
            <p:cNvSpPr>
              <a:spLocks noChangeShapeType="1"/>
            </p:cNvSpPr>
            <p:nvPr/>
          </p:nvSpPr>
          <p:spPr bwMode="auto">
            <a:xfrm flipV="1">
              <a:off x="2840" y="22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7" name="Line 528"/>
            <p:cNvSpPr>
              <a:spLocks noChangeShapeType="1"/>
            </p:cNvSpPr>
            <p:nvPr/>
          </p:nvSpPr>
          <p:spPr bwMode="auto">
            <a:xfrm>
              <a:off x="2826" y="222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8" name="Line 529"/>
            <p:cNvSpPr>
              <a:spLocks noChangeShapeType="1"/>
            </p:cNvSpPr>
            <p:nvPr/>
          </p:nvSpPr>
          <p:spPr bwMode="auto">
            <a:xfrm>
              <a:off x="2840" y="22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59" name="Line 530"/>
            <p:cNvSpPr>
              <a:spLocks noChangeShapeType="1"/>
            </p:cNvSpPr>
            <p:nvPr/>
          </p:nvSpPr>
          <p:spPr bwMode="auto">
            <a:xfrm>
              <a:off x="2826" y="223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0" name="Line 531"/>
            <p:cNvSpPr>
              <a:spLocks noChangeShapeType="1"/>
            </p:cNvSpPr>
            <p:nvPr/>
          </p:nvSpPr>
          <p:spPr bwMode="auto">
            <a:xfrm flipV="1">
              <a:off x="2875" y="225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1" name="Line 532"/>
            <p:cNvSpPr>
              <a:spLocks noChangeShapeType="1"/>
            </p:cNvSpPr>
            <p:nvPr/>
          </p:nvSpPr>
          <p:spPr bwMode="auto">
            <a:xfrm>
              <a:off x="2861" y="2254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2" name="Line 533"/>
            <p:cNvSpPr>
              <a:spLocks noChangeShapeType="1"/>
            </p:cNvSpPr>
            <p:nvPr/>
          </p:nvSpPr>
          <p:spPr bwMode="auto">
            <a:xfrm>
              <a:off x="2875" y="226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3" name="Line 534"/>
            <p:cNvSpPr>
              <a:spLocks noChangeShapeType="1"/>
            </p:cNvSpPr>
            <p:nvPr/>
          </p:nvSpPr>
          <p:spPr bwMode="auto">
            <a:xfrm>
              <a:off x="2861" y="226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4" name="Line 535"/>
            <p:cNvSpPr>
              <a:spLocks noChangeShapeType="1"/>
            </p:cNvSpPr>
            <p:nvPr/>
          </p:nvSpPr>
          <p:spPr bwMode="auto">
            <a:xfrm flipV="1">
              <a:off x="2911" y="228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5" name="Line 536"/>
            <p:cNvSpPr>
              <a:spLocks noChangeShapeType="1"/>
            </p:cNvSpPr>
            <p:nvPr/>
          </p:nvSpPr>
          <p:spPr bwMode="auto">
            <a:xfrm>
              <a:off x="2897" y="228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6" name="Line 537"/>
            <p:cNvSpPr>
              <a:spLocks noChangeShapeType="1"/>
            </p:cNvSpPr>
            <p:nvPr/>
          </p:nvSpPr>
          <p:spPr bwMode="auto">
            <a:xfrm>
              <a:off x="2911" y="229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7" name="Line 538"/>
            <p:cNvSpPr>
              <a:spLocks noChangeShapeType="1"/>
            </p:cNvSpPr>
            <p:nvPr/>
          </p:nvSpPr>
          <p:spPr bwMode="auto">
            <a:xfrm>
              <a:off x="2897" y="230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8" name="Line 539"/>
            <p:cNvSpPr>
              <a:spLocks noChangeShapeType="1"/>
            </p:cNvSpPr>
            <p:nvPr/>
          </p:nvSpPr>
          <p:spPr bwMode="auto">
            <a:xfrm flipV="1">
              <a:off x="2953" y="23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69" name="Line 540"/>
            <p:cNvSpPr>
              <a:spLocks noChangeShapeType="1"/>
            </p:cNvSpPr>
            <p:nvPr/>
          </p:nvSpPr>
          <p:spPr bwMode="auto">
            <a:xfrm>
              <a:off x="2939" y="233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0" name="Line 541"/>
            <p:cNvSpPr>
              <a:spLocks noChangeShapeType="1"/>
            </p:cNvSpPr>
            <p:nvPr/>
          </p:nvSpPr>
          <p:spPr bwMode="auto">
            <a:xfrm>
              <a:off x="2953" y="233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1" name="Line 542"/>
            <p:cNvSpPr>
              <a:spLocks noChangeShapeType="1"/>
            </p:cNvSpPr>
            <p:nvPr/>
          </p:nvSpPr>
          <p:spPr bwMode="auto">
            <a:xfrm>
              <a:off x="2939" y="234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2" name="Line 543"/>
            <p:cNvSpPr>
              <a:spLocks noChangeShapeType="1"/>
            </p:cNvSpPr>
            <p:nvPr/>
          </p:nvSpPr>
          <p:spPr bwMode="auto">
            <a:xfrm flipV="1">
              <a:off x="2989" y="238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3" name="Line 544"/>
            <p:cNvSpPr>
              <a:spLocks noChangeShapeType="1"/>
            </p:cNvSpPr>
            <p:nvPr/>
          </p:nvSpPr>
          <p:spPr bwMode="auto">
            <a:xfrm>
              <a:off x="2975" y="238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4" name="Line 545"/>
            <p:cNvSpPr>
              <a:spLocks noChangeShapeType="1"/>
            </p:cNvSpPr>
            <p:nvPr/>
          </p:nvSpPr>
          <p:spPr bwMode="auto">
            <a:xfrm>
              <a:off x="2989" y="238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5" name="Line 546"/>
            <p:cNvSpPr>
              <a:spLocks noChangeShapeType="1"/>
            </p:cNvSpPr>
            <p:nvPr/>
          </p:nvSpPr>
          <p:spPr bwMode="auto">
            <a:xfrm>
              <a:off x="2975" y="239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6" name="Line 547"/>
            <p:cNvSpPr>
              <a:spLocks noChangeShapeType="1"/>
            </p:cNvSpPr>
            <p:nvPr/>
          </p:nvSpPr>
          <p:spPr bwMode="auto">
            <a:xfrm flipV="1">
              <a:off x="3024" y="243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7" name="Line 548"/>
            <p:cNvSpPr>
              <a:spLocks noChangeShapeType="1"/>
            </p:cNvSpPr>
            <p:nvPr/>
          </p:nvSpPr>
          <p:spPr bwMode="auto">
            <a:xfrm>
              <a:off x="3010" y="243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8" name="Line 549"/>
            <p:cNvSpPr>
              <a:spLocks noChangeShapeType="1"/>
            </p:cNvSpPr>
            <p:nvPr/>
          </p:nvSpPr>
          <p:spPr bwMode="auto">
            <a:xfrm>
              <a:off x="3024" y="2445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79" name="Line 550"/>
            <p:cNvSpPr>
              <a:spLocks noChangeShapeType="1"/>
            </p:cNvSpPr>
            <p:nvPr/>
          </p:nvSpPr>
          <p:spPr bwMode="auto">
            <a:xfrm>
              <a:off x="3010" y="245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0" name="Line 551"/>
            <p:cNvSpPr>
              <a:spLocks noChangeShapeType="1"/>
            </p:cNvSpPr>
            <p:nvPr/>
          </p:nvSpPr>
          <p:spPr bwMode="auto">
            <a:xfrm flipV="1">
              <a:off x="3060" y="25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1" name="Line 552"/>
            <p:cNvSpPr>
              <a:spLocks noChangeShapeType="1"/>
            </p:cNvSpPr>
            <p:nvPr/>
          </p:nvSpPr>
          <p:spPr bwMode="auto">
            <a:xfrm>
              <a:off x="3046" y="250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2" name="Line 553"/>
            <p:cNvSpPr>
              <a:spLocks noChangeShapeType="1"/>
            </p:cNvSpPr>
            <p:nvPr/>
          </p:nvSpPr>
          <p:spPr bwMode="auto">
            <a:xfrm>
              <a:off x="3060" y="251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3" name="Line 554"/>
            <p:cNvSpPr>
              <a:spLocks noChangeShapeType="1"/>
            </p:cNvSpPr>
            <p:nvPr/>
          </p:nvSpPr>
          <p:spPr bwMode="auto">
            <a:xfrm>
              <a:off x="3046" y="252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4" name="Line 555"/>
            <p:cNvSpPr>
              <a:spLocks noChangeShapeType="1"/>
            </p:cNvSpPr>
            <p:nvPr/>
          </p:nvSpPr>
          <p:spPr bwMode="auto">
            <a:xfrm flipV="1">
              <a:off x="3095" y="258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5" name="Line 556"/>
            <p:cNvSpPr>
              <a:spLocks noChangeShapeType="1"/>
            </p:cNvSpPr>
            <p:nvPr/>
          </p:nvSpPr>
          <p:spPr bwMode="auto">
            <a:xfrm>
              <a:off x="3081" y="258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6" name="Line 557"/>
            <p:cNvSpPr>
              <a:spLocks noChangeShapeType="1"/>
            </p:cNvSpPr>
            <p:nvPr/>
          </p:nvSpPr>
          <p:spPr bwMode="auto">
            <a:xfrm>
              <a:off x="3095" y="258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7" name="Line 558"/>
            <p:cNvSpPr>
              <a:spLocks noChangeShapeType="1"/>
            </p:cNvSpPr>
            <p:nvPr/>
          </p:nvSpPr>
          <p:spPr bwMode="auto">
            <a:xfrm>
              <a:off x="3081" y="259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8" name="Line 559"/>
            <p:cNvSpPr>
              <a:spLocks noChangeShapeType="1"/>
            </p:cNvSpPr>
            <p:nvPr/>
          </p:nvSpPr>
          <p:spPr bwMode="auto">
            <a:xfrm flipV="1">
              <a:off x="3131" y="265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89" name="Line 560"/>
            <p:cNvSpPr>
              <a:spLocks noChangeShapeType="1"/>
            </p:cNvSpPr>
            <p:nvPr/>
          </p:nvSpPr>
          <p:spPr bwMode="auto">
            <a:xfrm>
              <a:off x="3116" y="265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0" name="Line 561"/>
            <p:cNvSpPr>
              <a:spLocks noChangeShapeType="1"/>
            </p:cNvSpPr>
            <p:nvPr/>
          </p:nvSpPr>
          <p:spPr bwMode="auto">
            <a:xfrm>
              <a:off x="3131" y="266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1" name="Line 562"/>
            <p:cNvSpPr>
              <a:spLocks noChangeShapeType="1"/>
            </p:cNvSpPr>
            <p:nvPr/>
          </p:nvSpPr>
          <p:spPr bwMode="auto">
            <a:xfrm>
              <a:off x="3116" y="267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2" name="Line 563"/>
            <p:cNvSpPr>
              <a:spLocks noChangeShapeType="1"/>
            </p:cNvSpPr>
            <p:nvPr/>
          </p:nvSpPr>
          <p:spPr bwMode="auto">
            <a:xfrm flipV="1">
              <a:off x="3166" y="275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3" name="Line 564"/>
            <p:cNvSpPr>
              <a:spLocks noChangeShapeType="1"/>
            </p:cNvSpPr>
            <p:nvPr/>
          </p:nvSpPr>
          <p:spPr bwMode="auto">
            <a:xfrm>
              <a:off x="3152" y="275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4" name="Line 565"/>
            <p:cNvSpPr>
              <a:spLocks noChangeShapeType="1"/>
            </p:cNvSpPr>
            <p:nvPr/>
          </p:nvSpPr>
          <p:spPr bwMode="auto">
            <a:xfrm>
              <a:off x="3166" y="275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5" name="Line 566"/>
            <p:cNvSpPr>
              <a:spLocks noChangeShapeType="1"/>
            </p:cNvSpPr>
            <p:nvPr/>
          </p:nvSpPr>
          <p:spPr bwMode="auto">
            <a:xfrm>
              <a:off x="3152" y="276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6" name="Line 567"/>
            <p:cNvSpPr>
              <a:spLocks noChangeShapeType="1"/>
            </p:cNvSpPr>
            <p:nvPr/>
          </p:nvSpPr>
          <p:spPr bwMode="auto">
            <a:xfrm flipV="1">
              <a:off x="3209" y="2857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7" name="Line 568"/>
            <p:cNvSpPr>
              <a:spLocks noChangeShapeType="1"/>
            </p:cNvSpPr>
            <p:nvPr/>
          </p:nvSpPr>
          <p:spPr bwMode="auto">
            <a:xfrm>
              <a:off x="3194" y="285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8" name="Line 569"/>
            <p:cNvSpPr>
              <a:spLocks noChangeShapeType="1"/>
            </p:cNvSpPr>
            <p:nvPr/>
          </p:nvSpPr>
          <p:spPr bwMode="auto">
            <a:xfrm>
              <a:off x="3209" y="286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499" name="Line 570"/>
            <p:cNvSpPr>
              <a:spLocks noChangeShapeType="1"/>
            </p:cNvSpPr>
            <p:nvPr/>
          </p:nvSpPr>
          <p:spPr bwMode="auto">
            <a:xfrm>
              <a:off x="3194" y="287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0" name="Freeform 571"/>
            <p:cNvSpPr>
              <a:spLocks/>
            </p:cNvSpPr>
            <p:nvPr/>
          </p:nvSpPr>
          <p:spPr bwMode="auto">
            <a:xfrm>
              <a:off x="2301" y="1529"/>
              <a:ext cx="645" cy="895"/>
            </a:xfrm>
            <a:custGeom>
              <a:avLst/>
              <a:gdLst>
                <a:gd name="T0" fmla="*/ 0 w 91"/>
                <a:gd name="T1" fmla="*/ 2147483647 h 126"/>
                <a:gd name="T2" fmla="*/ 2147483647 w 91"/>
                <a:gd name="T3" fmla="*/ 2147483647 h 126"/>
                <a:gd name="T4" fmla="*/ 2147483647 w 91"/>
                <a:gd name="T5" fmla="*/ 2147483647 h 126"/>
                <a:gd name="T6" fmla="*/ 2147483647 w 91"/>
                <a:gd name="T7" fmla="*/ 2147483647 h 126"/>
                <a:gd name="T8" fmla="*/ 2147483647 w 91"/>
                <a:gd name="T9" fmla="*/ 2147483647 h 126"/>
                <a:gd name="T10" fmla="*/ 2147483647 w 91"/>
                <a:gd name="T11" fmla="*/ 2147483647 h 126"/>
                <a:gd name="T12" fmla="*/ 2147483647 w 91"/>
                <a:gd name="T13" fmla="*/ 2147483647 h 126"/>
                <a:gd name="T14" fmla="*/ 2147483647 w 91"/>
                <a:gd name="T15" fmla="*/ 2147483647 h 126"/>
                <a:gd name="T16" fmla="*/ 2147483647 w 91"/>
                <a:gd name="T17" fmla="*/ 2147483647 h 126"/>
                <a:gd name="T18" fmla="*/ 2147483647 w 91"/>
                <a:gd name="T19" fmla="*/ 2147483647 h 126"/>
                <a:gd name="T20" fmla="*/ 2147483647 w 91"/>
                <a:gd name="T21" fmla="*/ 2147483647 h 126"/>
                <a:gd name="T22" fmla="*/ 2147483647 w 91"/>
                <a:gd name="T23" fmla="*/ 2147483647 h 126"/>
                <a:gd name="T24" fmla="*/ 2147483647 w 91"/>
                <a:gd name="T25" fmla="*/ 2147483647 h 126"/>
                <a:gd name="T26" fmla="*/ 2147483647 w 91"/>
                <a:gd name="T27" fmla="*/ 2147483647 h 126"/>
                <a:gd name="T28" fmla="*/ 2147483647 w 91"/>
                <a:gd name="T29" fmla="*/ 0 h 126"/>
                <a:gd name="T30" fmla="*/ 2147483647 w 91"/>
                <a:gd name="T31" fmla="*/ 2147483647 h 126"/>
                <a:gd name="T32" fmla="*/ 2147483647 w 91"/>
                <a:gd name="T33" fmla="*/ 2147483647 h 126"/>
                <a:gd name="T34" fmla="*/ 2147483647 w 91"/>
                <a:gd name="T35" fmla="*/ 2147483647 h 1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126"/>
                <a:gd name="T56" fmla="*/ 91 w 91"/>
                <a:gd name="T57" fmla="*/ 126 h 1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126">
                  <a:moveTo>
                    <a:pt x="0" y="102"/>
                  </a:moveTo>
                  <a:lnTo>
                    <a:pt x="27" y="120"/>
                  </a:lnTo>
                  <a:lnTo>
                    <a:pt x="31" y="124"/>
                  </a:lnTo>
                  <a:lnTo>
                    <a:pt x="34" y="125"/>
                  </a:lnTo>
                  <a:lnTo>
                    <a:pt x="36" y="125"/>
                  </a:lnTo>
                  <a:lnTo>
                    <a:pt x="38" y="123"/>
                  </a:lnTo>
                  <a:lnTo>
                    <a:pt x="40" y="125"/>
                  </a:lnTo>
                  <a:lnTo>
                    <a:pt x="43" y="122"/>
                  </a:lnTo>
                  <a:lnTo>
                    <a:pt x="46" y="124"/>
                  </a:lnTo>
                  <a:lnTo>
                    <a:pt x="50" y="122"/>
                  </a:lnTo>
                  <a:lnTo>
                    <a:pt x="54" y="122"/>
                  </a:lnTo>
                  <a:lnTo>
                    <a:pt x="60" y="122"/>
                  </a:lnTo>
                  <a:lnTo>
                    <a:pt x="65" y="123"/>
                  </a:lnTo>
                  <a:lnTo>
                    <a:pt x="70" y="126"/>
                  </a:lnTo>
                  <a:lnTo>
                    <a:pt x="76" y="0"/>
                  </a:lnTo>
                  <a:lnTo>
                    <a:pt x="81" y="7"/>
                  </a:lnTo>
                  <a:lnTo>
                    <a:pt x="86" y="14"/>
                  </a:lnTo>
                  <a:lnTo>
                    <a:pt x="91" y="21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1" name="Freeform 572"/>
            <p:cNvSpPr>
              <a:spLocks/>
            </p:cNvSpPr>
            <p:nvPr/>
          </p:nvSpPr>
          <p:spPr bwMode="auto">
            <a:xfrm>
              <a:off x="2946" y="1678"/>
              <a:ext cx="695" cy="1513"/>
            </a:xfrm>
            <a:custGeom>
              <a:avLst/>
              <a:gdLst>
                <a:gd name="T0" fmla="*/ 0 w 98"/>
                <a:gd name="T1" fmla="*/ 0 h 213"/>
                <a:gd name="T2" fmla="*/ 2147483647 w 98"/>
                <a:gd name="T3" fmla="*/ 2147483647 h 213"/>
                <a:gd name="T4" fmla="*/ 2147483647 w 98"/>
                <a:gd name="T5" fmla="*/ 2147483647 h 213"/>
                <a:gd name="T6" fmla="*/ 2147483647 w 98"/>
                <a:gd name="T7" fmla="*/ 2147483647 h 213"/>
                <a:gd name="T8" fmla="*/ 2147483647 w 98"/>
                <a:gd name="T9" fmla="*/ 2147483647 h 213"/>
                <a:gd name="T10" fmla="*/ 2147483647 w 98"/>
                <a:gd name="T11" fmla="*/ 2147483647 h 213"/>
                <a:gd name="T12" fmla="*/ 2147483647 w 98"/>
                <a:gd name="T13" fmla="*/ 2147483647 h 213"/>
                <a:gd name="T14" fmla="*/ 2147483647 w 98"/>
                <a:gd name="T15" fmla="*/ 2147483647 h 213"/>
                <a:gd name="T16" fmla="*/ 2147483647 w 98"/>
                <a:gd name="T17" fmla="*/ 2147483647 h 213"/>
                <a:gd name="T18" fmla="*/ 2147483647 w 98"/>
                <a:gd name="T19" fmla="*/ 2147483647 h 213"/>
                <a:gd name="T20" fmla="*/ 2147483647 w 98"/>
                <a:gd name="T21" fmla="*/ 2147483647 h 213"/>
                <a:gd name="T22" fmla="*/ 2147483647 w 98"/>
                <a:gd name="T23" fmla="*/ 2147483647 h 213"/>
                <a:gd name="T24" fmla="*/ 2147483647 w 98"/>
                <a:gd name="T25" fmla="*/ 2147483647 h 213"/>
                <a:gd name="T26" fmla="*/ 2147483647 w 98"/>
                <a:gd name="T27" fmla="*/ 2147483647 h 213"/>
                <a:gd name="T28" fmla="*/ 2147483647 w 98"/>
                <a:gd name="T29" fmla="*/ 2147483647 h 213"/>
                <a:gd name="T30" fmla="*/ 2147483647 w 98"/>
                <a:gd name="T31" fmla="*/ 2147483647 h 213"/>
                <a:gd name="T32" fmla="*/ 2147483647 w 98"/>
                <a:gd name="T33" fmla="*/ 2147483647 h 213"/>
                <a:gd name="T34" fmla="*/ 2147483647 w 98"/>
                <a:gd name="T35" fmla="*/ 2147483647 h 213"/>
                <a:gd name="T36" fmla="*/ 2147483647 w 98"/>
                <a:gd name="T37" fmla="*/ 2147483647 h 213"/>
                <a:gd name="T38" fmla="*/ 2147483647 w 98"/>
                <a:gd name="T39" fmla="*/ 2147483647 h 2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213"/>
                <a:gd name="T62" fmla="*/ 98 w 98"/>
                <a:gd name="T63" fmla="*/ 213 h 2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213">
                  <a:moveTo>
                    <a:pt x="0" y="0"/>
                  </a:moveTo>
                  <a:lnTo>
                    <a:pt x="5" y="8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1" y="38"/>
                  </a:lnTo>
                  <a:lnTo>
                    <a:pt x="26" y="50"/>
                  </a:lnTo>
                  <a:lnTo>
                    <a:pt x="31" y="63"/>
                  </a:lnTo>
                  <a:lnTo>
                    <a:pt x="36" y="76"/>
                  </a:lnTo>
                  <a:lnTo>
                    <a:pt x="42" y="90"/>
                  </a:lnTo>
                  <a:lnTo>
                    <a:pt x="47" y="104"/>
                  </a:lnTo>
                  <a:lnTo>
                    <a:pt x="52" y="117"/>
                  </a:lnTo>
                  <a:lnTo>
                    <a:pt x="57" y="129"/>
                  </a:lnTo>
                  <a:lnTo>
                    <a:pt x="62" y="141"/>
                  </a:lnTo>
                  <a:lnTo>
                    <a:pt x="67" y="152"/>
                  </a:lnTo>
                  <a:lnTo>
                    <a:pt x="72" y="163"/>
                  </a:lnTo>
                  <a:lnTo>
                    <a:pt x="78" y="173"/>
                  </a:lnTo>
                  <a:lnTo>
                    <a:pt x="83" y="185"/>
                  </a:lnTo>
                  <a:lnTo>
                    <a:pt x="88" y="196"/>
                  </a:lnTo>
                  <a:lnTo>
                    <a:pt x="93" y="206"/>
                  </a:lnTo>
                  <a:lnTo>
                    <a:pt x="98" y="213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2" name="Line 573"/>
            <p:cNvSpPr>
              <a:spLocks noChangeShapeType="1"/>
            </p:cNvSpPr>
            <p:nvPr/>
          </p:nvSpPr>
          <p:spPr bwMode="auto">
            <a:xfrm flipV="1">
              <a:off x="2301" y="2246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3" name="Line 574"/>
            <p:cNvSpPr>
              <a:spLocks noChangeShapeType="1"/>
            </p:cNvSpPr>
            <p:nvPr/>
          </p:nvSpPr>
          <p:spPr bwMode="auto">
            <a:xfrm>
              <a:off x="2287" y="224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4" name="Line 575"/>
            <p:cNvSpPr>
              <a:spLocks noChangeShapeType="1"/>
            </p:cNvSpPr>
            <p:nvPr/>
          </p:nvSpPr>
          <p:spPr bwMode="auto">
            <a:xfrm>
              <a:off x="2301" y="225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5" name="Line 576"/>
            <p:cNvSpPr>
              <a:spLocks noChangeShapeType="1"/>
            </p:cNvSpPr>
            <p:nvPr/>
          </p:nvSpPr>
          <p:spPr bwMode="auto">
            <a:xfrm>
              <a:off x="2287" y="226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6" name="Line 577"/>
            <p:cNvSpPr>
              <a:spLocks noChangeShapeType="1"/>
            </p:cNvSpPr>
            <p:nvPr/>
          </p:nvSpPr>
          <p:spPr bwMode="auto">
            <a:xfrm flipV="1">
              <a:off x="2493" y="237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7" name="Line 578"/>
            <p:cNvSpPr>
              <a:spLocks noChangeShapeType="1"/>
            </p:cNvSpPr>
            <p:nvPr/>
          </p:nvSpPr>
          <p:spPr bwMode="auto">
            <a:xfrm>
              <a:off x="2479" y="237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8" name="Line 579"/>
            <p:cNvSpPr>
              <a:spLocks noChangeShapeType="1"/>
            </p:cNvSpPr>
            <p:nvPr/>
          </p:nvSpPr>
          <p:spPr bwMode="auto">
            <a:xfrm>
              <a:off x="2493" y="2381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09" name="Line 580"/>
            <p:cNvSpPr>
              <a:spLocks noChangeShapeType="1"/>
            </p:cNvSpPr>
            <p:nvPr/>
          </p:nvSpPr>
          <p:spPr bwMode="auto">
            <a:xfrm>
              <a:off x="2479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0" name="Line 581"/>
            <p:cNvSpPr>
              <a:spLocks noChangeShapeType="1"/>
            </p:cNvSpPr>
            <p:nvPr/>
          </p:nvSpPr>
          <p:spPr bwMode="auto">
            <a:xfrm flipV="1">
              <a:off x="2521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1" name="Line 582"/>
            <p:cNvSpPr>
              <a:spLocks noChangeShapeType="1"/>
            </p:cNvSpPr>
            <p:nvPr/>
          </p:nvSpPr>
          <p:spPr bwMode="auto">
            <a:xfrm>
              <a:off x="2507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2" name="Line 583"/>
            <p:cNvSpPr>
              <a:spLocks noChangeShapeType="1"/>
            </p:cNvSpPr>
            <p:nvPr/>
          </p:nvSpPr>
          <p:spPr bwMode="auto">
            <a:xfrm>
              <a:off x="2521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3" name="Line 584"/>
            <p:cNvSpPr>
              <a:spLocks noChangeShapeType="1"/>
            </p:cNvSpPr>
            <p:nvPr/>
          </p:nvSpPr>
          <p:spPr bwMode="auto">
            <a:xfrm>
              <a:off x="2507" y="2417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4" name="Line 585"/>
            <p:cNvSpPr>
              <a:spLocks noChangeShapeType="1"/>
            </p:cNvSpPr>
            <p:nvPr/>
          </p:nvSpPr>
          <p:spPr bwMode="auto">
            <a:xfrm flipV="1">
              <a:off x="2542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5" name="Line 586"/>
            <p:cNvSpPr>
              <a:spLocks noChangeShapeType="1"/>
            </p:cNvSpPr>
            <p:nvPr/>
          </p:nvSpPr>
          <p:spPr bwMode="auto">
            <a:xfrm>
              <a:off x="2528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6" name="Line 587"/>
            <p:cNvSpPr>
              <a:spLocks noChangeShapeType="1"/>
            </p:cNvSpPr>
            <p:nvPr/>
          </p:nvSpPr>
          <p:spPr bwMode="auto">
            <a:xfrm>
              <a:off x="2542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7" name="Line 588"/>
            <p:cNvSpPr>
              <a:spLocks noChangeShapeType="1"/>
            </p:cNvSpPr>
            <p:nvPr/>
          </p:nvSpPr>
          <p:spPr bwMode="auto">
            <a:xfrm>
              <a:off x="2528" y="2424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8" name="Line 589"/>
            <p:cNvSpPr>
              <a:spLocks noChangeShapeType="1"/>
            </p:cNvSpPr>
            <p:nvPr/>
          </p:nvSpPr>
          <p:spPr bwMode="auto">
            <a:xfrm flipV="1">
              <a:off x="2557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19" name="Line 590"/>
            <p:cNvSpPr>
              <a:spLocks noChangeShapeType="1"/>
            </p:cNvSpPr>
            <p:nvPr/>
          </p:nvSpPr>
          <p:spPr bwMode="auto">
            <a:xfrm>
              <a:off x="2542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0" name="Line 591"/>
            <p:cNvSpPr>
              <a:spLocks noChangeShapeType="1"/>
            </p:cNvSpPr>
            <p:nvPr/>
          </p:nvSpPr>
          <p:spPr bwMode="auto">
            <a:xfrm>
              <a:off x="2557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1" name="Line 592"/>
            <p:cNvSpPr>
              <a:spLocks noChangeShapeType="1"/>
            </p:cNvSpPr>
            <p:nvPr/>
          </p:nvSpPr>
          <p:spPr bwMode="auto">
            <a:xfrm>
              <a:off x="2542" y="2424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2" name="Line 593"/>
            <p:cNvSpPr>
              <a:spLocks noChangeShapeType="1"/>
            </p:cNvSpPr>
            <p:nvPr/>
          </p:nvSpPr>
          <p:spPr bwMode="auto">
            <a:xfrm flipV="1">
              <a:off x="2571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3" name="Line 594"/>
            <p:cNvSpPr>
              <a:spLocks noChangeShapeType="1"/>
            </p:cNvSpPr>
            <p:nvPr/>
          </p:nvSpPr>
          <p:spPr bwMode="auto">
            <a:xfrm>
              <a:off x="2557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4" name="Line 595"/>
            <p:cNvSpPr>
              <a:spLocks noChangeShapeType="1"/>
            </p:cNvSpPr>
            <p:nvPr/>
          </p:nvSpPr>
          <p:spPr bwMode="auto">
            <a:xfrm>
              <a:off x="2571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5" name="Line 596"/>
            <p:cNvSpPr>
              <a:spLocks noChangeShapeType="1"/>
            </p:cNvSpPr>
            <p:nvPr/>
          </p:nvSpPr>
          <p:spPr bwMode="auto">
            <a:xfrm>
              <a:off x="2557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6" name="Line 597"/>
            <p:cNvSpPr>
              <a:spLocks noChangeShapeType="1"/>
            </p:cNvSpPr>
            <p:nvPr/>
          </p:nvSpPr>
          <p:spPr bwMode="auto">
            <a:xfrm flipV="1">
              <a:off x="2585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7" name="Line 598"/>
            <p:cNvSpPr>
              <a:spLocks noChangeShapeType="1"/>
            </p:cNvSpPr>
            <p:nvPr/>
          </p:nvSpPr>
          <p:spPr bwMode="auto">
            <a:xfrm>
              <a:off x="2571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8" name="Line 599"/>
            <p:cNvSpPr>
              <a:spLocks noChangeShapeType="1"/>
            </p:cNvSpPr>
            <p:nvPr/>
          </p:nvSpPr>
          <p:spPr bwMode="auto">
            <a:xfrm>
              <a:off x="2585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29" name="Line 600"/>
            <p:cNvSpPr>
              <a:spLocks noChangeShapeType="1"/>
            </p:cNvSpPr>
            <p:nvPr/>
          </p:nvSpPr>
          <p:spPr bwMode="auto">
            <a:xfrm>
              <a:off x="2571" y="242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0" name="Line 601"/>
            <p:cNvSpPr>
              <a:spLocks noChangeShapeType="1"/>
            </p:cNvSpPr>
            <p:nvPr/>
          </p:nvSpPr>
          <p:spPr bwMode="auto">
            <a:xfrm flipV="1">
              <a:off x="2606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1" name="Line 602"/>
            <p:cNvSpPr>
              <a:spLocks noChangeShapeType="1"/>
            </p:cNvSpPr>
            <p:nvPr/>
          </p:nvSpPr>
          <p:spPr bwMode="auto">
            <a:xfrm>
              <a:off x="2592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2" name="Line 603"/>
            <p:cNvSpPr>
              <a:spLocks noChangeShapeType="1"/>
            </p:cNvSpPr>
            <p:nvPr/>
          </p:nvSpPr>
          <p:spPr bwMode="auto">
            <a:xfrm>
              <a:off x="260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3" name="Line 604"/>
            <p:cNvSpPr>
              <a:spLocks noChangeShapeType="1"/>
            </p:cNvSpPr>
            <p:nvPr/>
          </p:nvSpPr>
          <p:spPr bwMode="auto">
            <a:xfrm>
              <a:off x="2592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4" name="Line 605"/>
            <p:cNvSpPr>
              <a:spLocks noChangeShapeType="1"/>
            </p:cNvSpPr>
            <p:nvPr/>
          </p:nvSpPr>
          <p:spPr bwMode="auto">
            <a:xfrm flipV="1">
              <a:off x="2627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5" name="Line 606"/>
            <p:cNvSpPr>
              <a:spLocks noChangeShapeType="1"/>
            </p:cNvSpPr>
            <p:nvPr/>
          </p:nvSpPr>
          <p:spPr bwMode="auto">
            <a:xfrm>
              <a:off x="2613" y="240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6" name="Line 607"/>
            <p:cNvSpPr>
              <a:spLocks noChangeShapeType="1"/>
            </p:cNvSpPr>
            <p:nvPr/>
          </p:nvSpPr>
          <p:spPr bwMode="auto">
            <a:xfrm>
              <a:off x="2627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7" name="Line 608"/>
            <p:cNvSpPr>
              <a:spLocks noChangeShapeType="1"/>
            </p:cNvSpPr>
            <p:nvPr/>
          </p:nvSpPr>
          <p:spPr bwMode="auto">
            <a:xfrm>
              <a:off x="2613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538" name="Line 609"/>
            <p:cNvSpPr>
              <a:spLocks noChangeShapeType="1"/>
            </p:cNvSpPr>
            <p:nvPr/>
          </p:nvSpPr>
          <p:spPr bwMode="auto">
            <a:xfrm flipV="1">
              <a:off x="2656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1467" name="Group 811"/>
          <p:cNvGrpSpPr>
            <a:grpSpLocks/>
          </p:cNvGrpSpPr>
          <p:nvPr/>
        </p:nvGrpSpPr>
        <p:grpSpPr bwMode="auto">
          <a:xfrm>
            <a:off x="5154613" y="2416176"/>
            <a:ext cx="2171700" cy="2740025"/>
            <a:chOff x="2287" y="1522"/>
            <a:chExt cx="1368" cy="1726"/>
          </a:xfrm>
        </p:grpSpPr>
        <p:sp>
          <p:nvSpPr>
            <p:cNvPr id="12139" name="Line 611"/>
            <p:cNvSpPr>
              <a:spLocks noChangeShapeType="1"/>
            </p:cNvSpPr>
            <p:nvPr/>
          </p:nvSpPr>
          <p:spPr bwMode="auto">
            <a:xfrm>
              <a:off x="2642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0" name="Line 612"/>
            <p:cNvSpPr>
              <a:spLocks noChangeShapeType="1"/>
            </p:cNvSpPr>
            <p:nvPr/>
          </p:nvSpPr>
          <p:spPr bwMode="auto">
            <a:xfrm>
              <a:off x="265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1" name="Line 613"/>
            <p:cNvSpPr>
              <a:spLocks noChangeShapeType="1"/>
            </p:cNvSpPr>
            <p:nvPr/>
          </p:nvSpPr>
          <p:spPr bwMode="auto">
            <a:xfrm>
              <a:off x="2642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2" name="Line 614"/>
            <p:cNvSpPr>
              <a:spLocks noChangeShapeType="1"/>
            </p:cNvSpPr>
            <p:nvPr/>
          </p:nvSpPr>
          <p:spPr bwMode="auto">
            <a:xfrm flipV="1">
              <a:off x="2684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3" name="Line 615"/>
            <p:cNvSpPr>
              <a:spLocks noChangeShapeType="1"/>
            </p:cNvSpPr>
            <p:nvPr/>
          </p:nvSpPr>
          <p:spPr bwMode="auto">
            <a:xfrm>
              <a:off x="2670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4" name="Line 616"/>
            <p:cNvSpPr>
              <a:spLocks noChangeShapeType="1"/>
            </p:cNvSpPr>
            <p:nvPr/>
          </p:nvSpPr>
          <p:spPr bwMode="auto">
            <a:xfrm>
              <a:off x="2684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5" name="Line 617"/>
            <p:cNvSpPr>
              <a:spLocks noChangeShapeType="1"/>
            </p:cNvSpPr>
            <p:nvPr/>
          </p:nvSpPr>
          <p:spPr bwMode="auto">
            <a:xfrm>
              <a:off x="2670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6" name="Line 618"/>
            <p:cNvSpPr>
              <a:spLocks noChangeShapeType="1"/>
            </p:cNvSpPr>
            <p:nvPr/>
          </p:nvSpPr>
          <p:spPr bwMode="auto">
            <a:xfrm flipV="1">
              <a:off x="2727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7" name="Line 619"/>
            <p:cNvSpPr>
              <a:spLocks noChangeShapeType="1"/>
            </p:cNvSpPr>
            <p:nvPr/>
          </p:nvSpPr>
          <p:spPr bwMode="auto">
            <a:xfrm>
              <a:off x="2712" y="238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8" name="Line 620"/>
            <p:cNvSpPr>
              <a:spLocks noChangeShapeType="1"/>
            </p:cNvSpPr>
            <p:nvPr/>
          </p:nvSpPr>
          <p:spPr bwMode="auto">
            <a:xfrm>
              <a:off x="272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49" name="Line 621"/>
            <p:cNvSpPr>
              <a:spLocks noChangeShapeType="1"/>
            </p:cNvSpPr>
            <p:nvPr/>
          </p:nvSpPr>
          <p:spPr bwMode="auto">
            <a:xfrm>
              <a:off x="2712" y="240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0" name="Line 622"/>
            <p:cNvSpPr>
              <a:spLocks noChangeShapeType="1"/>
            </p:cNvSpPr>
            <p:nvPr/>
          </p:nvSpPr>
          <p:spPr bwMode="auto">
            <a:xfrm flipV="1">
              <a:off x="2762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1" name="Line 623"/>
            <p:cNvSpPr>
              <a:spLocks noChangeShapeType="1"/>
            </p:cNvSpPr>
            <p:nvPr/>
          </p:nvSpPr>
          <p:spPr bwMode="auto">
            <a:xfrm>
              <a:off x="2748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2" name="Line 624"/>
            <p:cNvSpPr>
              <a:spLocks noChangeShapeType="1"/>
            </p:cNvSpPr>
            <p:nvPr/>
          </p:nvSpPr>
          <p:spPr bwMode="auto">
            <a:xfrm>
              <a:off x="2762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3" name="Line 625"/>
            <p:cNvSpPr>
              <a:spLocks noChangeShapeType="1"/>
            </p:cNvSpPr>
            <p:nvPr/>
          </p:nvSpPr>
          <p:spPr bwMode="auto">
            <a:xfrm>
              <a:off x="2748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4" name="Line 626"/>
            <p:cNvSpPr>
              <a:spLocks noChangeShapeType="1"/>
            </p:cNvSpPr>
            <p:nvPr/>
          </p:nvSpPr>
          <p:spPr bwMode="auto">
            <a:xfrm flipV="1">
              <a:off x="2797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5" name="Line 627"/>
            <p:cNvSpPr>
              <a:spLocks noChangeShapeType="1"/>
            </p:cNvSpPr>
            <p:nvPr/>
          </p:nvSpPr>
          <p:spPr bwMode="auto">
            <a:xfrm>
              <a:off x="2783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6" name="Line 628"/>
            <p:cNvSpPr>
              <a:spLocks noChangeShapeType="1"/>
            </p:cNvSpPr>
            <p:nvPr/>
          </p:nvSpPr>
          <p:spPr bwMode="auto">
            <a:xfrm>
              <a:off x="2797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7" name="Line 629"/>
            <p:cNvSpPr>
              <a:spLocks noChangeShapeType="1"/>
            </p:cNvSpPr>
            <p:nvPr/>
          </p:nvSpPr>
          <p:spPr bwMode="auto">
            <a:xfrm>
              <a:off x="2783" y="243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8" name="Line 630"/>
            <p:cNvSpPr>
              <a:spLocks noChangeShapeType="1"/>
            </p:cNvSpPr>
            <p:nvPr/>
          </p:nvSpPr>
          <p:spPr bwMode="auto">
            <a:xfrm flipV="1">
              <a:off x="2840" y="1522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59" name="Line 631"/>
            <p:cNvSpPr>
              <a:spLocks noChangeShapeType="1"/>
            </p:cNvSpPr>
            <p:nvPr/>
          </p:nvSpPr>
          <p:spPr bwMode="auto">
            <a:xfrm>
              <a:off x="2826" y="1522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0" name="Line 632"/>
            <p:cNvSpPr>
              <a:spLocks noChangeShapeType="1"/>
            </p:cNvSpPr>
            <p:nvPr/>
          </p:nvSpPr>
          <p:spPr bwMode="auto">
            <a:xfrm>
              <a:off x="2840" y="152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1" name="Line 633"/>
            <p:cNvSpPr>
              <a:spLocks noChangeShapeType="1"/>
            </p:cNvSpPr>
            <p:nvPr/>
          </p:nvSpPr>
          <p:spPr bwMode="auto">
            <a:xfrm>
              <a:off x="2826" y="153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2" name="Line 634"/>
            <p:cNvSpPr>
              <a:spLocks noChangeShapeType="1"/>
            </p:cNvSpPr>
            <p:nvPr/>
          </p:nvSpPr>
          <p:spPr bwMode="auto">
            <a:xfrm flipV="1">
              <a:off x="2875" y="1571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3" name="Line 635"/>
            <p:cNvSpPr>
              <a:spLocks noChangeShapeType="1"/>
            </p:cNvSpPr>
            <p:nvPr/>
          </p:nvSpPr>
          <p:spPr bwMode="auto">
            <a:xfrm>
              <a:off x="2861" y="157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4" name="Line 636"/>
            <p:cNvSpPr>
              <a:spLocks noChangeShapeType="1"/>
            </p:cNvSpPr>
            <p:nvPr/>
          </p:nvSpPr>
          <p:spPr bwMode="auto">
            <a:xfrm>
              <a:off x="2875" y="157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5" name="Line 637"/>
            <p:cNvSpPr>
              <a:spLocks noChangeShapeType="1"/>
            </p:cNvSpPr>
            <p:nvPr/>
          </p:nvSpPr>
          <p:spPr bwMode="auto">
            <a:xfrm>
              <a:off x="2861" y="158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6" name="Line 638"/>
            <p:cNvSpPr>
              <a:spLocks noChangeShapeType="1"/>
            </p:cNvSpPr>
            <p:nvPr/>
          </p:nvSpPr>
          <p:spPr bwMode="auto">
            <a:xfrm flipV="1">
              <a:off x="2911" y="1621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7" name="Line 639"/>
            <p:cNvSpPr>
              <a:spLocks noChangeShapeType="1"/>
            </p:cNvSpPr>
            <p:nvPr/>
          </p:nvSpPr>
          <p:spPr bwMode="auto">
            <a:xfrm>
              <a:off x="2897" y="1621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8" name="Line 640"/>
            <p:cNvSpPr>
              <a:spLocks noChangeShapeType="1"/>
            </p:cNvSpPr>
            <p:nvPr/>
          </p:nvSpPr>
          <p:spPr bwMode="auto">
            <a:xfrm>
              <a:off x="2911" y="1628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69" name="Line 641"/>
            <p:cNvSpPr>
              <a:spLocks noChangeShapeType="1"/>
            </p:cNvSpPr>
            <p:nvPr/>
          </p:nvSpPr>
          <p:spPr bwMode="auto">
            <a:xfrm>
              <a:off x="2897" y="1635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0" name="Line 642"/>
            <p:cNvSpPr>
              <a:spLocks noChangeShapeType="1"/>
            </p:cNvSpPr>
            <p:nvPr/>
          </p:nvSpPr>
          <p:spPr bwMode="auto">
            <a:xfrm flipV="1">
              <a:off x="2946" y="167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1" name="Line 643"/>
            <p:cNvSpPr>
              <a:spLocks noChangeShapeType="1"/>
            </p:cNvSpPr>
            <p:nvPr/>
          </p:nvSpPr>
          <p:spPr bwMode="auto">
            <a:xfrm>
              <a:off x="2932" y="167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2" name="Line 644"/>
            <p:cNvSpPr>
              <a:spLocks noChangeShapeType="1"/>
            </p:cNvSpPr>
            <p:nvPr/>
          </p:nvSpPr>
          <p:spPr bwMode="auto">
            <a:xfrm>
              <a:off x="2946" y="167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3" name="Line 645"/>
            <p:cNvSpPr>
              <a:spLocks noChangeShapeType="1"/>
            </p:cNvSpPr>
            <p:nvPr/>
          </p:nvSpPr>
          <p:spPr bwMode="auto">
            <a:xfrm>
              <a:off x="2932" y="168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4" name="Line 646"/>
            <p:cNvSpPr>
              <a:spLocks noChangeShapeType="1"/>
            </p:cNvSpPr>
            <p:nvPr/>
          </p:nvSpPr>
          <p:spPr bwMode="auto">
            <a:xfrm flipV="1">
              <a:off x="2982" y="172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5" name="Line 647"/>
            <p:cNvSpPr>
              <a:spLocks noChangeShapeType="1"/>
            </p:cNvSpPr>
            <p:nvPr/>
          </p:nvSpPr>
          <p:spPr bwMode="auto">
            <a:xfrm>
              <a:off x="2968" y="172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6" name="Line 648"/>
            <p:cNvSpPr>
              <a:spLocks noChangeShapeType="1"/>
            </p:cNvSpPr>
            <p:nvPr/>
          </p:nvSpPr>
          <p:spPr bwMode="auto">
            <a:xfrm>
              <a:off x="2982" y="173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7" name="Line 649"/>
            <p:cNvSpPr>
              <a:spLocks noChangeShapeType="1"/>
            </p:cNvSpPr>
            <p:nvPr/>
          </p:nvSpPr>
          <p:spPr bwMode="auto">
            <a:xfrm>
              <a:off x="2968" y="174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8" name="Line 650"/>
            <p:cNvSpPr>
              <a:spLocks noChangeShapeType="1"/>
            </p:cNvSpPr>
            <p:nvPr/>
          </p:nvSpPr>
          <p:spPr bwMode="auto">
            <a:xfrm flipV="1">
              <a:off x="3024" y="179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79" name="Line 651"/>
            <p:cNvSpPr>
              <a:spLocks noChangeShapeType="1"/>
            </p:cNvSpPr>
            <p:nvPr/>
          </p:nvSpPr>
          <p:spPr bwMode="auto">
            <a:xfrm>
              <a:off x="3010" y="179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0" name="Line 652"/>
            <p:cNvSpPr>
              <a:spLocks noChangeShapeType="1"/>
            </p:cNvSpPr>
            <p:nvPr/>
          </p:nvSpPr>
          <p:spPr bwMode="auto">
            <a:xfrm>
              <a:off x="3024" y="179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1" name="Line 653"/>
            <p:cNvSpPr>
              <a:spLocks noChangeShapeType="1"/>
            </p:cNvSpPr>
            <p:nvPr/>
          </p:nvSpPr>
          <p:spPr bwMode="auto">
            <a:xfrm>
              <a:off x="3010" y="180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2" name="Line 654"/>
            <p:cNvSpPr>
              <a:spLocks noChangeShapeType="1"/>
            </p:cNvSpPr>
            <p:nvPr/>
          </p:nvSpPr>
          <p:spPr bwMode="auto">
            <a:xfrm flipV="1">
              <a:off x="3060" y="186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3" name="Line 655"/>
            <p:cNvSpPr>
              <a:spLocks noChangeShapeType="1"/>
            </p:cNvSpPr>
            <p:nvPr/>
          </p:nvSpPr>
          <p:spPr bwMode="auto">
            <a:xfrm>
              <a:off x="3046" y="186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4" name="Line 656"/>
            <p:cNvSpPr>
              <a:spLocks noChangeShapeType="1"/>
            </p:cNvSpPr>
            <p:nvPr/>
          </p:nvSpPr>
          <p:spPr bwMode="auto">
            <a:xfrm>
              <a:off x="3060" y="187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5" name="Line 657"/>
            <p:cNvSpPr>
              <a:spLocks noChangeShapeType="1"/>
            </p:cNvSpPr>
            <p:nvPr/>
          </p:nvSpPr>
          <p:spPr bwMode="auto">
            <a:xfrm>
              <a:off x="3046" y="187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6" name="Line 658"/>
            <p:cNvSpPr>
              <a:spLocks noChangeShapeType="1"/>
            </p:cNvSpPr>
            <p:nvPr/>
          </p:nvSpPr>
          <p:spPr bwMode="auto">
            <a:xfrm flipV="1">
              <a:off x="3095" y="194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7" name="Line 659"/>
            <p:cNvSpPr>
              <a:spLocks noChangeShapeType="1"/>
            </p:cNvSpPr>
            <p:nvPr/>
          </p:nvSpPr>
          <p:spPr bwMode="auto">
            <a:xfrm>
              <a:off x="3081" y="194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8" name="Line 660"/>
            <p:cNvSpPr>
              <a:spLocks noChangeShapeType="1"/>
            </p:cNvSpPr>
            <p:nvPr/>
          </p:nvSpPr>
          <p:spPr bwMode="auto">
            <a:xfrm>
              <a:off x="3095" y="19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89" name="Line 661"/>
            <p:cNvSpPr>
              <a:spLocks noChangeShapeType="1"/>
            </p:cNvSpPr>
            <p:nvPr/>
          </p:nvSpPr>
          <p:spPr bwMode="auto">
            <a:xfrm>
              <a:off x="3081" y="195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0" name="Line 662"/>
            <p:cNvSpPr>
              <a:spLocks noChangeShapeType="1"/>
            </p:cNvSpPr>
            <p:nvPr/>
          </p:nvSpPr>
          <p:spPr bwMode="auto">
            <a:xfrm flipV="1">
              <a:off x="3131" y="20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1" name="Line 663"/>
            <p:cNvSpPr>
              <a:spLocks noChangeShapeType="1"/>
            </p:cNvSpPr>
            <p:nvPr/>
          </p:nvSpPr>
          <p:spPr bwMode="auto">
            <a:xfrm>
              <a:off x="3116" y="202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2" name="Line 664"/>
            <p:cNvSpPr>
              <a:spLocks noChangeShapeType="1"/>
            </p:cNvSpPr>
            <p:nvPr/>
          </p:nvSpPr>
          <p:spPr bwMode="auto">
            <a:xfrm>
              <a:off x="3131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3" name="Line 665"/>
            <p:cNvSpPr>
              <a:spLocks noChangeShapeType="1"/>
            </p:cNvSpPr>
            <p:nvPr/>
          </p:nvSpPr>
          <p:spPr bwMode="auto">
            <a:xfrm>
              <a:off x="3116" y="204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4" name="Line 666"/>
            <p:cNvSpPr>
              <a:spLocks noChangeShapeType="1"/>
            </p:cNvSpPr>
            <p:nvPr/>
          </p:nvSpPr>
          <p:spPr bwMode="auto">
            <a:xfrm flipV="1">
              <a:off x="3166" y="21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5" name="Line 667"/>
            <p:cNvSpPr>
              <a:spLocks noChangeShapeType="1"/>
            </p:cNvSpPr>
            <p:nvPr/>
          </p:nvSpPr>
          <p:spPr bwMode="auto">
            <a:xfrm>
              <a:off x="3152" y="211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6" name="Line 668"/>
            <p:cNvSpPr>
              <a:spLocks noChangeShapeType="1"/>
            </p:cNvSpPr>
            <p:nvPr/>
          </p:nvSpPr>
          <p:spPr bwMode="auto">
            <a:xfrm>
              <a:off x="3166" y="21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7" name="Line 669"/>
            <p:cNvSpPr>
              <a:spLocks noChangeShapeType="1"/>
            </p:cNvSpPr>
            <p:nvPr/>
          </p:nvSpPr>
          <p:spPr bwMode="auto">
            <a:xfrm>
              <a:off x="3152" y="21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8" name="Line 670"/>
            <p:cNvSpPr>
              <a:spLocks noChangeShapeType="1"/>
            </p:cNvSpPr>
            <p:nvPr/>
          </p:nvSpPr>
          <p:spPr bwMode="auto">
            <a:xfrm flipV="1">
              <a:off x="3201" y="221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99" name="Line 671"/>
            <p:cNvSpPr>
              <a:spLocks noChangeShapeType="1"/>
            </p:cNvSpPr>
            <p:nvPr/>
          </p:nvSpPr>
          <p:spPr bwMode="auto">
            <a:xfrm>
              <a:off x="3187" y="221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0" name="Line 672"/>
            <p:cNvSpPr>
              <a:spLocks noChangeShapeType="1"/>
            </p:cNvSpPr>
            <p:nvPr/>
          </p:nvSpPr>
          <p:spPr bwMode="auto">
            <a:xfrm>
              <a:off x="3201" y="22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1" name="Line 673"/>
            <p:cNvSpPr>
              <a:spLocks noChangeShapeType="1"/>
            </p:cNvSpPr>
            <p:nvPr/>
          </p:nvSpPr>
          <p:spPr bwMode="auto">
            <a:xfrm>
              <a:off x="3187" y="222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2" name="Line 674"/>
            <p:cNvSpPr>
              <a:spLocks noChangeShapeType="1"/>
            </p:cNvSpPr>
            <p:nvPr/>
          </p:nvSpPr>
          <p:spPr bwMode="auto">
            <a:xfrm flipV="1">
              <a:off x="3244" y="231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3" name="Line 675"/>
            <p:cNvSpPr>
              <a:spLocks noChangeShapeType="1"/>
            </p:cNvSpPr>
            <p:nvPr/>
          </p:nvSpPr>
          <p:spPr bwMode="auto">
            <a:xfrm>
              <a:off x="3230" y="231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4" name="Line 676"/>
            <p:cNvSpPr>
              <a:spLocks noChangeShapeType="1"/>
            </p:cNvSpPr>
            <p:nvPr/>
          </p:nvSpPr>
          <p:spPr bwMode="auto">
            <a:xfrm>
              <a:off x="3244" y="23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5" name="Line 677"/>
            <p:cNvSpPr>
              <a:spLocks noChangeShapeType="1"/>
            </p:cNvSpPr>
            <p:nvPr/>
          </p:nvSpPr>
          <p:spPr bwMode="auto">
            <a:xfrm>
              <a:off x="3230" y="232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6" name="Line 678"/>
            <p:cNvSpPr>
              <a:spLocks noChangeShapeType="1"/>
            </p:cNvSpPr>
            <p:nvPr/>
          </p:nvSpPr>
          <p:spPr bwMode="auto">
            <a:xfrm flipV="1">
              <a:off x="3279" y="241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7" name="Line 679"/>
            <p:cNvSpPr>
              <a:spLocks noChangeShapeType="1"/>
            </p:cNvSpPr>
            <p:nvPr/>
          </p:nvSpPr>
          <p:spPr bwMode="auto">
            <a:xfrm>
              <a:off x="3265" y="241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8" name="Line 680"/>
            <p:cNvSpPr>
              <a:spLocks noChangeShapeType="1"/>
            </p:cNvSpPr>
            <p:nvPr/>
          </p:nvSpPr>
          <p:spPr bwMode="auto">
            <a:xfrm>
              <a:off x="3279" y="241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09" name="Line 681"/>
            <p:cNvSpPr>
              <a:spLocks noChangeShapeType="1"/>
            </p:cNvSpPr>
            <p:nvPr/>
          </p:nvSpPr>
          <p:spPr bwMode="auto">
            <a:xfrm>
              <a:off x="3265" y="2424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0" name="Line 682"/>
            <p:cNvSpPr>
              <a:spLocks noChangeShapeType="1"/>
            </p:cNvSpPr>
            <p:nvPr/>
          </p:nvSpPr>
          <p:spPr bwMode="auto">
            <a:xfrm flipV="1">
              <a:off x="3315" y="250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1" name="Line 683"/>
            <p:cNvSpPr>
              <a:spLocks noChangeShapeType="1"/>
            </p:cNvSpPr>
            <p:nvPr/>
          </p:nvSpPr>
          <p:spPr bwMode="auto">
            <a:xfrm>
              <a:off x="3301" y="250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2" name="Line 684"/>
            <p:cNvSpPr>
              <a:spLocks noChangeShapeType="1"/>
            </p:cNvSpPr>
            <p:nvPr/>
          </p:nvSpPr>
          <p:spPr bwMode="auto">
            <a:xfrm>
              <a:off x="3315" y="25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3" name="Line 685"/>
            <p:cNvSpPr>
              <a:spLocks noChangeShapeType="1"/>
            </p:cNvSpPr>
            <p:nvPr/>
          </p:nvSpPr>
          <p:spPr bwMode="auto">
            <a:xfrm>
              <a:off x="3301" y="251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4" name="Line 686"/>
            <p:cNvSpPr>
              <a:spLocks noChangeShapeType="1"/>
            </p:cNvSpPr>
            <p:nvPr/>
          </p:nvSpPr>
          <p:spPr bwMode="auto">
            <a:xfrm flipV="1">
              <a:off x="3350" y="258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5" name="Line 687"/>
            <p:cNvSpPr>
              <a:spLocks noChangeShapeType="1"/>
            </p:cNvSpPr>
            <p:nvPr/>
          </p:nvSpPr>
          <p:spPr bwMode="auto">
            <a:xfrm>
              <a:off x="3336" y="258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6" name="Line 688"/>
            <p:cNvSpPr>
              <a:spLocks noChangeShapeType="1"/>
            </p:cNvSpPr>
            <p:nvPr/>
          </p:nvSpPr>
          <p:spPr bwMode="auto">
            <a:xfrm>
              <a:off x="3350" y="259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7" name="Line 689"/>
            <p:cNvSpPr>
              <a:spLocks noChangeShapeType="1"/>
            </p:cNvSpPr>
            <p:nvPr/>
          </p:nvSpPr>
          <p:spPr bwMode="auto">
            <a:xfrm>
              <a:off x="3336" y="260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8" name="Line 690"/>
            <p:cNvSpPr>
              <a:spLocks noChangeShapeType="1"/>
            </p:cNvSpPr>
            <p:nvPr/>
          </p:nvSpPr>
          <p:spPr bwMode="auto">
            <a:xfrm flipV="1">
              <a:off x="3386" y="267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19" name="Line 691"/>
            <p:cNvSpPr>
              <a:spLocks noChangeShapeType="1"/>
            </p:cNvSpPr>
            <p:nvPr/>
          </p:nvSpPr>
          <p:spPr bwMode="auto">
            <a:xfrm>
              <a:off x="3372" y="267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0" name="Line 692"/>
            <p:cNvSpPr>
              <a:spLocks noChangeShapeType="1"/>
            </p:cNvSpPr>
            <p:nvPr/>
          </p:nvSpPr>
          <p:spPr bwMode="auto">
            <a:xfrm>
              <a:off x="3386" y="268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1" name="Line 693"/>
            <p:cNvSpPr>
              <a:spLocks noChangeShapeType="1"/>
            </p:cNvSpPr>
            <p:nvPr/>
          </p:nvSpPr>
          <p:spPr bwMode="auto">
            <a:xfrm>
              <a:off x="3372" y="268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2" name="Line 694"/>
            <p:cNvSpPr>
              <a:spLocks noChangeShapeType="1"/>
            </p:cNvSpPr>
            <p:nvPr/>
          </p:nvSpPr>
          <p:spPr bwMode="auto">
            <a:xfrm flipV="1">
              <a:off x="3421" y="275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3" name="Line 695"/>
            <p:cNvSpPr>
              <a:spLocks noChangeShapeType="1"/>
            </p:cNvSpPr>
            <p:nvPr/>
          </p:nvSpPr>
          <p:spPr bwMode="auto">
            <a:xfrm>
              <a:off x="3407" y="275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4" name="Line 696"/>
            <p:cNvSpPr>
              <a:spLocks noChangeShapeType="1"/>
            </p:cNvSpPr>
            <p:nvPr/>
          </p:nvSpPr>
          <p:spPr bwMode="auto">
            <a:xfrm>
              <a:off x="3421" y="275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5" name="Line 697"/>
            <p:cNvSpPr>
              <a:spLocks noChangeShapeType="1"/>
            </p:cNvSpPr>
            <p:nvPr/>
          </p:nvSpPr>
          <p:spPr bwMode="auto">
            <a:xfrm>
              <a:off x="3407" y="276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6" name="Line 698"/>
            <p:cNvSpPr>
              <a:spLocks noChangeShapeType="1"/>
            </p:cNvSpPr>
            <p:nvPr/>
          </p:nvSpPr>
          <p:spPr bwMode="auto">
            <a:xfrm flipV="1">
              <a:off x="3457" y="282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7" name="Line 699"/>
            <p:cNvSpPr>
              <a:spLocks noChangeShapeType="1"/>
            </p:cNvSpPr>
            <p:nvPr/>
          </p:nvSpPr>
          <p:spPr bwMode="auto">
            <a:xfrm>
              <a:off x="3442" y="282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8" name="Line 700"/>
            <p:cNvSpPr>
              <a:spLocks noChangeShapeType="1"/>
            </p:cNvSpPr>
            <p:nvPr/>
          </p:nvSpPr>
          <p:spPr bwMode="auto">
            <a:xfrm>
              <a:off x="3457" y="28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29" name="Line 701"/>
            <p:cNvSpPr>
              <a:spLocks noChangeShapeType="1"/>
            </p:cNvSpPr>
            <p:nvPr/>
          </p:nvSpPr>
          <p:spPr bwMode="auto">
            <a:xfrm>
              <a:off x="3442" y="284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0" name="Line 702"/>
            <p:cNvSpPr>
              <a:spLocks noChangeShapeType="1"/>
            </p:cNvSpPr>
            <p:nvPr/>
          </p:nvSpPr>
          <p:spPr bwMode="auto">
            <a:xfrm flipV="1">
              <a:off x="3499" y="290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1" name="Line 703"/>
            <p:cNvSpPr>
              <a:spLocks noChangeShapeType="1"/>
            </p:cNvSpPr>
            <p:nvPr/>
          </p:nvSpPr>
          <p:spPr bwMode="auto">
            <a:xfrm>
              <a:off x="3485" y="290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2" name="Line 704"/>
            <p:cNvSpPr>
              <a:spLocks noChangeShapeType="1"/>
            </p:cNvSpPr>
            <p:nvPr/>
          </p:nvSpPr>
          <p:spPr bwMode="auto">
            <a:xfrm>
              <a:off x="3499" y="290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3" name="Line 705"/>
            <p:cNvSpPr>
              <a:spLocks noChangeShapeType="1"/>
            </p:cNvSpPr>
            <p:nvPr/>
          </p:nvSpPr>
          <p:spPr bwMode="auto">
            <a:xfrm>
              <a:off x="3485" y="291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4" name="Line 706"/>
            <p:cNvSpPr>
              <a:spLocks noChangeShapeType="1"/>
            </p:cNvSpPr>
            <p:nvPr/>
          </p:nvSpPr>
          <p:spPr bwMode="auto">
            <a:xfrm flipV="1">
              <a:off x="3535" y="298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5" name="Line 707"/>
            <p:cNvSpPr>
              <a:spLocks noChangeShapeType="1"/>
            </p:cNvSpPr>
            <p:nvPr/>
          </p:nvSpPr>
          <p:spPr bwMode="auto">
            <a:xfrm>
              <a:off x="3520" y="298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6" name="Line 708"/>
            <p:cNvSpPr>
              <a:spLocks noChangeShapeType="1"/>
            </p:cNvSpPr>
            <p:nvPr/>
          </p:nvSpPr>
          <p:spPr bwMode="auto">
            <a:xfrm>
              <a:off x="3535" y="2992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7" name="Line 709"/>
            <p:cNvSpPr>
              <a:spLocks noChangeShapeType="1"/>
            </p:cNvSpPr>
            <p:nvPr/>
          </p:nvSpPr>
          <p:spPr bwMode="auto">
            <a:xfrm>
              <a:off x="3520" y="300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8" name="Line 710"/>
            <p:cNvSpPr>
              <a:spLocks noChangeShapeType="1"/>
            </p:cNvSpPr>
            <p:nvPr/>
          </p:nvSpPr>
          <p:spPr bwMode="auto">
            <a:xfrm flipV="1">
              <a:off x="3570" y="306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39" name="Line 711"/>
            <p:cNvSpPr>
              <a:spLocks noChangeShapeType="1"/>
            </p:cNvSpPr>
            <p:nvPr/>
          </p:nvSpPr>
          <p:spPr bwMode="auto">
            <a:xfrm>
              <a:off x="3556" y="306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0" name="Line 712"/>
            <p:cNvSpPr>
              <a:spLocks noChangeShapeType="1"/>
            </p:cNvSpPr>
            <p:nvPr/>
          </p:nvSpPr>
          <p:spPr bwMode="auto">
            <a:xfrm>
              <a:off x="3570" y="307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1" name="Line 713"/>
            <p:cNvSpPr>
              <a:spLocks noChangeShapeType="1"/>
            </p:cNvSpPr>
            <p:nvPr/>
          </p:nvSpPr>
          <p:spPr bwMode="auto">
            <a:xfrm>
              <a:off x="3556" y="307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2" name="Line 714"/>
            <p:cNvSpPr>
              <a:spLocks noChangeShapeType="1"/>
            </p:cNvSpPr>
            <p:nvPr/>
          </p:nvSpPr>
          <p:spPr bwMode="auto">
            <a:xfrm flipV="1">
              <a:off x="3605" y="313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3" name="Line 715"/>
            <p:cNvSpPr>
              <a:spLocks noChangeShapeType="1"/>
            </p:cNvSpPr>
            <p:nvPr/>
          </p:nvSpPr>
          <p:spPr bwMode="auto">
            <a:xfrm>
              <a:off x="3591" y="313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4" name="Line 716"/>
            <p:cNvSpPr>
              <a:spLocks noChangeShapeType="1"/>
            </p:cNvSpPr>
            <p:nvPr/>
          </p:nvSpPr>
          <p:spPr bwMode="auto">
            <a:xfrm>
              <a:off x="3605" y="314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5" name="Line 717"/>
            <p:cNvSpPr>
              <a:spLocks noChangeShapeType="1"/>
            </p:cNvSpPr>
            <p:nvPr/>
          </p:nvSpPr>
          <p:spPr bwMode="auto">
            <a:xfrm>
              <a:off x="3591" y="314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6" name="Line 718"/>
            <p:cNvSpPr>
              <a:spLocks noChangeShapeType="1"/>
            </p:cNvSpPr>
            <p:nvPr/>
          </p:nvSpPr>
          <p:spPr bwMode="auto">
            <a:xfrm flipV="1">
              <a:off x="3641" y="318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7" name="Line 719"/>
            <p:cNvSpPr>
              <a:spLocks noChangeShapeType="1"/>
            </p:cNvSpPr>
            <p:nvPr/>
          </p:nvSpPr>
          <p:spPr bwMode="auto">
            <a:xfrm>
              <a:off x="3627" y="318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8" name="Line 720"/>
            <p:cNvSpPr>
              <a:spLocks noChangeShapeType="1"/>
            </p:cNvSpPr>
            <p:nvPr/>
          </p:nvSpPr>
          <p:spPr bwMode="auto">
            <a:xfrm>
              <a:off x="3641" y="3191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49" name="Line 721"/>
            <p:cNvSpPr>
              <a:spLocks noChangeShapeType="1"/>
            </p:cNvSpPr>
            <p:nvPr/>
          </p:nvSpPr>
          <p:spPr bwMode="auto">
            <a:xfrm>
              <a:off x="3627" y="319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0" name="Freeform 722"/>
            <p:cNvSpPr>
              <a:spLocks/>
            </p:cNvSpPr>
            <p:nvPr/>
          </p:nvSpPr>
          <p:spPr bwMode="auto">
            <a:xfrm>
              <a:off x="2301" y="1543"/>
              <a:ext cx="645" cy="888"/>
            </a:xfrm>
            <a:custGeom>
              <a:avLst/>
              <a:gdLst>
                <a:gd name="T0" fmla="*/ 0 w 91"/>
                <a:gd name="T1" fmla="*/ 2147483647 h 125"/>
                <a:gd name="T2" fmla="*/ 2147483647 w 91"/>
                <a:gd name="T3" fmla="*/ 2147483647 h 125"/>
                <a:gd name="T4" fmla="*/ 2147483647 w 91"/>
                <a:gd name="T5" fmla="*/ 2147483647 h 125"/>
                <a:gd name="T6" fmla="*/ 2147483647 w 91"/>
                <a:gd name="T7" fmla="*/ 2147483647 h 125"/>
                <a:gd name="T8" fmla="*/ 2147483647 w 91"/>
                <a:gd name="T9" fmla="*/ 2147483647 h 125"/>
                <a:gd name="T10" fmla="*/ 2147483647 w 91"/>
                <a:gd name="T11" fmla="*/ 2147483647 h 125"/>
                <a:gd name="T12" fmla="*/ 2147483647 w 91"/>
                <a:gd name="T13" fmla="*/ 2147483647 h 125"/>
                <a:gd name="T14" fmla="*/ 2147483647 w 91"/>
                <a:gd name="T15" fmla="*/ 2147483647 h 125"/>
                <a:gd name="T16" fmla="*/ 2147483647 w 91"/>
                <a:gd name="T17" fmla="*/ 2147483647 h 125"/>
                <a:gd name="T18" fmla="*/ 2147483647 w 91"/>
                <a:gd name="T19" fmla="*/ 2147483647 h 125"/>
                <a:gd name="T20" fmla="*/ 2147483647 w 91"/>
                <a:gd name="T21" fmla="*/ 2147483647 h 125"/>
                <a:gd name="T22" fmla="*/ 2147483647 w 91"/>
                <a:gd name="T23" fmla="*/ 2147483647 h 125"/>
                <a:gd name="T24" fmla="*/ 2147483647 w 91"/>
                <a:gd name="T25" fmla="*/ 2147483647 h 125"/>
                <a:gd name="T26" fmla="*/ 2147483647 w 91"/>
                <a:gd name="T27" fmla="*/ 2147483647 h 125"/>
                <a:gd name="T28" fmla="*/ 2147483647 w 91"/>
                <a:gd name="T29" fmla="*/ 0 h 125"/>
                <a:gd name="T30" fmla="*/ 2147483647 w 91"/>
                <a:gd name="T31" fmla="*/ 2147483647 h 125"/>
                <a:gd name="T32" fmla="*/ 2147483647 w 91"/>
                <a:gd name="T33" fmla="*/ 2147483647 h 125"/>
                <a:gd name="T34" fmla="*/ 2147483647 w 91"/>
                <a:gd name="T35" fmla="*/ 2147483647 h 1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125"/>
                <a:gd name="T56" fmla="*/ 91 w 91"/>
                <a:gd name="T57" fmla="*/ 125 h 1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125">
                  <a:moveTo>
                    <a:pt x="0" y="100"/>
                  </a:moveTo>
                  <a:lnTo>
                    <a:pt x="27" y="124"/>
                  </a:lnTo>
                  <a:lnTo>
                    <a:pt x="31" y="121"/>
                  </a:lnTo>
                  <a:lnTo>
                    <a:pt x="34" y="123"/>
                  </a:lnTo>
                  <a:lnTo>
                    <a:pt x="36" y="125"/>
                  </a:lnTo>
                  <a:lnTo>
                    <a:pt x="38" y="122"/>
                  </a:lnTo>
                  <a:lnTo>
                    <a:pt x="40" y="123"/>
                  </a:lnTo>
                  <a:lnTo>
                    <a:pt x="43" y="120"/>
                  </a:lnTo>
                  <a:lnTo>
                    <a:pt x="46" y="121"/>
                  </a:lnTo>
                  <a:lnTo>
                    <a:pt x="50" y="120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5" y="120"/>
                  </a:lnTo>
                  <a:lnTo>
                    <a:pt x="70" y="124"/>
                  </a:lnTo>
                  <a:lnTo>
                    <a:pt x="76" y="0"/>
                  </a:lnTo>
                  <a:lnTo>
                    <a:pt x="81" y="7"/>
                  </a:lnTo>
                  <a:lnTo>
                    <a:pt x="86" y="14"/>
                  </a:lnTo>
                  <a:lnTo>
                    <a:pt x="91" y="21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1" name="Freeform 723"/>
            <p:cNvSpPr>
              <a:spLocks/>
            </p:cNvSpPr>
            <p:nvPr/>
          </p:nvSpPr>
          <p:spPr bwMode="auto">
            <a:xfrm>
              <a:off x="2946" y="1692"/>
              <a:ext cx="695" cy="1556"/>
            </a:xfrm>
            <a:custGeom>
              <a:avLst/>
              <a:gdLst>
                <a:gd name="T0" fmla="*/ 0 w 98"/>
                <a:gd name="T1" fmla="*/ 0 h 219"/>
                <a:gd name="T2" fmla="*/ 2147483647 w 98"/>
                <a:gd name="T3" fmla="*/ 2147483647 h 219"/>
                <a:gd name="T4" fmla="*/ 2147483647 w 98"/>
                <a:gd name="T5" fmla="*/ 2147483647 h 219"/>
                <a:gd name="T6" fmla="*/ 2147483647 w 98"/>
                <a:gd name="T7" fmla="*/ 2147483647 h 219"/>
                <a:gd name="T8" fmla="*/ 2147483647 w 98"/>
                <a:gd name="T9" fmla="*/ 2147483647 h 219"/>
                <a:gd name="T10" fmla="*/ 2147483647 w 98"/>
                <a:gd name="T11" fmla="*/ 2147483647 h 219"/>
                <a:gd name="T12" fmla="*/ 2147483647 w 98"/>
                <a:gd name="T13" fmla="*/ 2147483647 h 219"/>
                <a:gd name="T14" fmla="*/ 2147483647 w 98"/>
                <a:gd name="T15" fmla="*/ 2147483647 h 219"/>
                <a:gd name="T16" fmla="*/ 2147483647 w 98"/>
                <a:gd name="T17" fmla="*/ 2147483647 h 219"/>
                <a:gd name="T18" fmla="*/ 2147483647 w 98"/>
                <a:gd name="T19" fmla="*/ 2147483647 h 219"/>
                <a:gd name="T20" fmla="*/ 2147483647 w 98"/>
                <a:gd name="T21" fmla="*/ 2147483647 h 219"/>
                <a:gd name="T22" fmla="*/ 2147483647 w 98"/>
                <a:gd name="T23" fmla="*/ 2147483647 h 219"/>
                <a:gd name="T24" fmla="*/ 2147483647 w 98"/>
                <a:gd name="T25" fmla="*/ 2147483647 h 219"/>
                <a:gd name="T26" fmla="*/ 2147483647 w 98"/>
                <a:gd name="T27" fmla="*/ 2147483647 h 219"/>
                <a:gd name="T28" fmla="*/ 2147483647 w 98"/>
                <a:gd name="T29" fmla="*/ 2147483647 h 219"/>
                <a:gd name="T30" fmla="*/ 2147483647 w 98"/>
                <a:gd name="T31" fmla="*/ 2147483647 h 219"/>
                <a:gd name="T32" fmla="*/ 2147483647 w 98"/>
                <a:gd name="T33" fmla="*/ 2147483647 h 219"/>
                <a:gd name="T34" fmla="*/ 2147483647 w 98"/>
                <a:gd name="T35" fmla="*/ 2147483647 h 219"/>
                <a:gd name="T36" fmla="*/ 2147483647 w 98"/>
                <a:gd name="T37" fmla="*/ 2147483647 h 219"/>
                <a:gd name="T38" fmla="*/ 2147483647 w 98"/>
                <a:gd name="T39" fmla="*/ 2147483647 h 2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219"/>
                <a:gd name="T62" fmla="*/ 98 w 98"/>
                <a:gd name="T63" fmla="*/ 219 h 21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219">
                  <a:moveTo>
                    <a:pt x="0" y="0"/>
                  </a:moveTo>
                  <a:lnTo>
                    <a:pt x="5" y="8"/>
                  </a:lnTo>
                  <a:lnTo>
                    <a:pt x="11" y="16"/>
                  </a:lnTo>
                  <a:lnTo>
                    <a:pt x="16" y="26"/>
                  </a:lnTo>
                  <a:lnTo>
                    <a:pt x="21" y="37"/>
                  </a:lnTo>
                  <a:lnTo>
                    <a:pt x="26" y="49"/>
                  </a:lnTo>
                  <a:lnTo>
                    <a:pt x="31" y="61"/>
                  </a:lnTo>
                  <a:lnTo>
                    <a:pt x="36" y="75"/>
                  </a:lnTo>
                  <a:lnTo>
                    <a:pt x="42" y="88"/>
                  </a:lnTo>
                  <a:lnTo>
                    <a:pt x="47" y="102"/>
                  </a:lnTo>
                  <a:lnTo>
                    <a:pt x="52" y="116"/>
                  </a:lnTo>
                  <a:lnTo>
                    <a:pt x="57" y="128"/>
                  </a:lnTo>
                  <a:lnTo>
                    <a:pt x="62" y="139"/>
                  </a:lnTo>
                  <a:lnTo>
                    <a:pt x="67" y="150"/>
                  </a:lnTo>
                  <a:lnTo>
                    <a:pt x="72" y="161"/>
                  </a:lnTo>
                  <a:lnTo>
                    <a:pt x="78" y="172"/>
                  </a:lnTo>
                  <a:lnTo>
                    <a:pt x="83" y="183"/>
                  </a:lnTo>
                  <a:lnTo>
                    <a:pt x="88" y="193"/>
                  </a:lnTo>
                  <a:lnTo>
                    <a:pt x="93" y="203"/>
                  </a:lnTo>
                  <a:lnTo>
                    <a:pt x="98" y="219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2" name="Line 724"/>
            <p:cNvSpPr>
              <a:spLocks noChangeShapeType="1"/>
            </p:cNvSpPr>
            <p:nvPr/>
          </p:nvSpPr>
          <p:spPr bwMode="auto">
            <a:xfrm flipV="1">
              <a:off x="2301" y="2246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3" name="Line 725"/>
            <p:cNvSpPr>
              <a:spLocks noChangeShapeType="1"/>
            </p:cNvSpPr>
            <p:nvPr/>
          </p:nvSpPr>
          <p:spPr bwMode="auto">
            <a:xfrm>
              <a:off x="2287" y="224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4" name="Line 726"/>
            <p:cNvSpPr>
              <a:spLocks noChangeShapeType="1"/>
            </p:cNvSpPr>
            <p:nvPr/>
          </p:nvSpPr>
          <p:spPr bwMode="auto">
            <a:xfrm>
              <a:off x="2301" y="225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5" name="Line 727"/>
            <p:cNvSpPr>
              <a:spLocks noChangeShapeType="1"/>
            </p:cNvSpPr>
            <p:nvPr/>
          </p:nvSpPr>
          <p:spPr bwMode="auto">
            <a:xfrm>
              <a:off x="2287" y="226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6" name="Line 728"/>
            <p:cNvSpPr>
              <a:spLocks noChangeShapeType="1"/>
            </p:cNvSpPr>
            <p:nvPr/>
          </p:nvSpPr>
          <p:spPr bwMode="auto">
            <a:xfrm flipV="1">
              <a:off x="2493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7" name="Line 729"/>
            <p:cNvSpPr>
              <a:spLocks noChangeShapeType="1"/>
            </p:cNvSpPr>
            <p:nvPr/>
          </p:nvSpPr>
          <p:spPr bwMode="auto">
            <a:xfrm>
              <a:off x="2479" y="2417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8" name="Line 730"/>
            <p:cNvSpPr>
              <a:spLocks noChangeShapeType="1"/>
            </p:cNvSpPr>
            <p:nvPr/>
          </p:nvSpPr>
          <p:spPr bwMode="auto">
            <a:xfrm>
              <a:off x="2493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59" name="Line 731"/>
            <p:cNvSpPr>
              <a:spLocks noChangeShapeType="1"/>
            </p:cNvSpPr>
            <p:nvPr/>
          </p:nvSpPr>
          <p:spPr bwMode="auto">
            <a:xfrm>
              <a:off x="2479" y="2431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0" name="Line 732"/>
            <p:cNvSpPr>
              <a:spLocks noChangeShapeType="1"/>
            </p:cNvSpPr>
            <p:nvPr/>
          </p:nvSpPr>
          <p:spPr bwMode="auto">
            <a:xfrm flipV="1">
              <a:off x="2521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1" name="Line 733"/>
            <p:cNvSpPr>
              <a:spLocks noChangeShapeType="1"/>
            </p:cNvSpPr>
            <p:nvPr/>
          </p:nvSpPr>
          <p:spPr bwMode="auto">
            <a:xfrm>
              <a:off x="2507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2" name="Line 734"/>
            <p:cNvSpPr>
              <a:spLocks noChangeShapeType="1"/>
            </p:cNvSpPr>
            <p:nvPr/>
          </p:nvSpPr>
          <p:spPr bwMode="auto">
            <a:xfrm>
              <a:off x="2521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3" name="Line 735"/>
            <p:cNvSpPr>
              <a:spLocks noChangeShapeType="1"/>
            </p:cNvSpPr>
            <p:nvPr/>
          </p:nvSpPr>
          <p:spPr bwMode="auto">
            <a:xfrm>
              <a:off x="2507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4" name="Line 736"/>
            <p:cNvSpPr>
              <a:spLocks noChangeShapeType="1"/>
            </p:cNvSpPr>
            <p:nvPr/>
          </p:nvSpPr>
          <p:spPr bwMode="auto">
            <a:xfrm flipV="1">
              <a:off x="2542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5" name="Line 737"/>
            <p:cNvSpPr>
              <a:spLocks noChangeShapeType="1"/>
            </p:cNvSpPr>
            <p:nvPr/>
          </p:nvSpPr>
          <p:spPr bwMode="auto">
            <a:xfrm>
              <a:off x="2528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6" name="Line 738"/>
            <p:cNvSpPr>
              <a:spLocks noChangeShapeType="1"/>
            </p:cNvSpPr>
            <p:nvPr/>
          </p:nvSpPr>
          <p:spPr bwMode="auto">
            <a:xfrm>
              <a:off x="2542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7" name="Line 739"/>
            <p:cNvSpPr>
              <a:spLocks noChangeShapeType="1"/>
            </p:cNvSpPr>
            <p:nvPr/>
          </p:nvSpPr>
          <p:spPr bwMode="auto">
            <a:xfrm>
              <a:off x="2528" y="2424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8" name="Line 740"/>
            <p:cNvSpPr>
              <a:spLocks noChangeShapeType="1"/>
            </p:cNvSpPr>
            <p:nvPr/>
          </p:nvSpPr>
          <p:spPr bwMode="auto">
            <a:xfrm flipV="1">
              <a:off x="2557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69" name="Line 741"/>
            <p:cNvSpPr>
              <a:spLocks noChangeShapeType="1"/>
            </p:cNvSpPr>
            <p:nvPr/>
          </p:nvSpPr>
          <p:spPr bwMode="auto">
            <a:xfrm>
              <a:off x="2542" y="2424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0" name="Line 742"/>
            <p:cNvSpPr>
              <a:spLocks noChangeShapeType="1"/>
            </p:cNvSpPr>
            <p:nvPr/>
          </p:nvSpPr>
          <p:spPr bwMode="auto">
            <a:xfrm>
              <a:off x="2557" y="2431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1" name="Line 743"/>
            <p:cNvSpPr>
              <a:spLocks noChangeShapeType="1"/>
            </p:cNvSpPr>
            <p:nvPr/>
          </p:nvSpPr>
          <p:spPr bwMode="auto">
            <a:xfrm>
              <a:off x="2542" y="2438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2" name="Line 744"/>
            <p:cNvSpPr>
              <a:spLocks noChangeShapeType="1"/>
            </p:cNvSpPr>
            <p:nvPr/>
          </p:nvSpPr>
          <p:spPr bwMode="auto">
            <a:xfrm flipV="1">
              <a:off x="2571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3" name="Line 745"/>
            <p:cNvSpPr>
              <a:spLocks noChangeShapeType="1"/>
            </p:cNvSpPr>
            <p:nvPr/>
          </p:nvSpPr>
          <p:spPr bwMode="auto">
            <a:xfrm>
              <a:off x="2557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4" name="Line 746"/>
            <p:cNvSpPr>
              <a:spLocks noChangeShapeType="1"/>
            </p:cNvSpPr>
            <p:nvPr/>
          </p:nvSpPr>
          <p:spPr bwMode="auto">
            <a:xfrm>
              <a:off x="2571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5" name="Freeform 747"/>
            <p:cNvSpPr>
              <a:spLocks/>
            </p:cNvSpPr>
            <p:nvPr/>
          </p:nvSpPr>
          <p:spPr bwMode="auto">
            <a:xfrm>
              <a:off x="2557" y="2410"/>
              <a:ext cx="28" cy="7"/>
            </a:xfrm>
            <a:custGeom>
              <a:avLst/>
              <a:gdLst>
                <a:gd name="T0" fmla="*/ 0 w 4"/>
                <a:gd name="T1" fmla="*/ 2147483647 h 1"/>
                <a:gd name="T2" fmla="*/ 2147483647 w 4"/>
                <a:gd name="T3" fmla="*/ 2147483647 h 1"/>
                <a:gd name="T4" fmla="*/ 2147483647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1"/>
                  </a:move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6" name="Line 748"/>
            <p:cNvSpPr>
              <a:spLocks noChangeShapeType="1"/>
            </p:cNvSpPr>
            <p:nvPr/>
          </p:nvSpPr>
          <p:spPr bwMode="auto">
            <a:xfrm>
              <a:off x="2571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7" name="Line 749"/>
            <p:cNvSpPr>
              <a:spLocks noChangeShapeType="1"/>
            </p:cNvSpPr>
            <p:nvPr/>
          </p:nvSpPr>
          <p:spPr bwMode="auto">
            <a:xfrm>
              <a:off x="2585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8" name="Line 750"/>
            <p:cNvSpPr>
              <a:spLocks noChangeShapeType="1"/>
            </p:cNvSpPr>
            <p:nvPr/>
          </p:nvSpPr>
          <p:spPr bwMode="auto">
            <a:xfrm>
              <a:off x="2571" y="242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79" name="Line 751"/>
            <p:cNvSpPr>
              <a:spLocks noChangeShapeType="1"/>
            </p:cNvSpPr>
            <p:nvPr/>
          </p:nvSpPr>
          <p:spPr bwMode="auto">
            <a:xfrm flipV="1">
              <a:off x="2606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0" name="Line 752"/>
            <p:cNvSpPr>
              <a:spLocks noChangeShapeType="1"/>
            </p:cNvSpPr>
            <p:nvPr/>
          </p:nvSpPr>
          <p:spPr bwMode="auto">
            <a:xfrm>
              <a:off x="2592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1" name="Line 753"/>
            <p:cNvSpPr>
              <a:spLocks noChangeShapeType="1"/>
            </p:cNvSpPr>
            <p:nvPr/>
          </p:nvSpPr>
          <p:spPr bwMode="auto">
            <a:xfrm>
              <a:off x="260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2" name="Line 754"/>
            <p:cNvSpPr>
              <a:spLocks noChangeShapeType="1"/>
            </p:cNvSpPr>
            <p:nvPr/>
          </p:nvSpPr>
          <p:spPr bwMode="auto">
            <a:xfrm>
              <a:off x="2592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3" name="Line 755"/>
            <p:cNvSpPr>
              <a:spLocks noChangeShapeType="1"/>
            </p:cNvSpPr>
            <p:nvPr/>
          </p:nvSpPr>
          <p:spPr bwMode="auto">
            <a:xfrm flipV="1">
              <a:off x="262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4" name="Line 756"/>
            <p:cNvSpPr>
              <a:spLocks noChangeShapeType="1"/>
            </p:cNvSpPr>
            <p:nvPr/>
          </p:nvSpPr>
          <p:spPr bwMode="auto">
            <a:xfrm>
              <a:off x="2613" y="239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5" name="Line 757"/>
            <p:cNvSpPr>
              <a:spLocks noChangeShapeType="1"/>
            </p:cNvSpPr>
            <p:nvPr/>
          </p:nvSpPr>
          <p:spPr bwMode="auto">
            <a:xfrm>
              <a:off x="2627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6" name="Line 758"/>
            <p:cNvSpPr>
              <a:spLocks noChangeShapeType="1"/>
            </p:cNvSpPr>
            <p:nvPr/>
          </p:nvSpPr>
          <p:spPr bwMode="auto">
            <a:xfrm>
              <a:off x="2613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7" name="Line 759"/>
            <p:cNvSpPr>
              <a:spLocks noChangeShapeType="1"/>
            </p:cNvSpPr>
            <p:nvPr/>
          </p:nvSpPr>
          <p:spPr bwMode="auto">
            <a:xfrm flipV="1">
              <a:off x="2656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8" name="Line 760"/>
            <p:cNvSpPr>
              <a:spLocks noChangeShapeType="1"/>
            </p:cNvSpPr>
            <p:nvPr/>
          </p:nvSpPr>
          <p:spPr bwMode="auto">
            <a:xfrm>
              <a:off x="2642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89" name="Line 761"/>
            <p:cNvSpPr>
              <a:spLocks noChangeShapeType="1"/>
            </p:cNvSpPr>
            <p:nvPr/>
          </p:nvSpPr>
          <p:spPr bwMode="auto">
            <a:xfrm>
              <a:off x="265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0" name="Line 762"/>
            <p:cNvSpPr>
              <a:spLocks noChangeShapeType="1"/>
            </p:cNvSpPr>
            <p:nvPr/>
          </p:nvSpPr>
          <p:spPr bwMode="auto">
            <a:xfrm>
              <a:off x="2642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1" name="Line 763"/>
            <p:cNvSpPr>
              <a:spLocks noChangeShapeType="1"/>
            </p:cNvSpPr>
            <p:nvPr/>
          </p:nvSpPr>
          <p:spPr bwMode="auto">
            <a:xfrm flipV="1">
              <a:off x="2684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2" name="Line 764"/>
            <p:cNvSpPr>
              <a:spLocks noChangeShapeType="1"/>
            </p:cNvSpPr>
            <p:nvPr/>
          </p:nvSpPr>
          <p:spPr bwMode="auto">
            <a:xfrm>
              <a:off x="2670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3" name="Line 765"/>
            <p:cNvSpPr>
              <a:spLocks noChangeShapeType="1"/>
            </p:cNvSpPr>
            <p:nvPr/>
          </p:nvSpPr>
          <p:spPr bwMode="auto">
            <a:xfrm>
              <a:off x="2684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4" name="Line 766"/>
            <p:cNvSpPr>
              <a:spLocks noChangeShapeType="1"/>
            </p:cNvSpPr>
            <p:nvPr/>
          </p:nvSpPr>
          <p:spPr bwMode="auto">
            <a:xfrm>
              <a:off x="2670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5" name="Line 767"/>
            <p:cNvSpPr>
              <a:spLocks noChangeShapeType="1"/>
            </p:cNvSpPr>
            <p:nvPr/>
          </p:nvSpPr>
          <p:spPr bwMode="auto">
            <a:xfrm flipV="1">
              <a:off x="2727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6" name="Line 768"/>
            <p:cNvSpPr>
              <a:spLocks noChangeShapeType="1"/>
            </p:cNvSpPr>
            <p:nvPr/>
          </p:nvSpPr>
          <p:spPr bwMode="auto">
            <a:xfrm>
              <a:off x="2712" y="238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7" name="Line 769"/>
            <p:cNvSpPr>
              <a:spLocks noChangeShapeType="1"/>
            </p:cNvSpPr>
            <p:nvPr/>
          </p:nvSpPr>
          <p:spPr bwMode="auto">
            <a:xfrm>
              <a:off x="272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8" name="Line 770"/>
            <p:cNvSpPr>
              <a:spLocks noChangeShapeType="1"/>
            </p:cNvSpPr>
            <p:nvPr/>
          </p:nvSpPr>
          <p:spPr bwMode="auto">
            <a:xfrm>
              <a:off x="2712" y="240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299" name="Line 771"/>
            <p:cNvSpPr>
              <a:spLocks noChangeShapeType="1"/>
            </p:cNvSpPr>
            <p:nvPr/>
          </p:nvSpPr>
          <p:spPr bwMode="auto">
            <a:xfrm flipV="1">
              <a:off x="2762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0" name="Line 772"/>
            <p:cNvSpPr>
              <a:spLocks noChangeShapeType="1"/>
            </p:cNvSpPr>
            <p:nvPr/>
          </p:nvSpPr>
          <p:spPr bwMode="auto">
            <a:xfrm>
              <a:off x="2748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1" name="Line 773"/>
            <p:cNvSpPr>
              <a:spLocks noChangeShapeType="1"/>
            </p:cNvSpPr>
            <p:nvPr/>
          </p:nvSpPr>
          <p:spPr bwMode="auto">
            <a:xfrm>
              <a:off x="2762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2" name="Line 774"/>
            <p:cNvSpPr>
              <a:spLocks noChangeShapeType="1"/>
            </p:cNvSpPr>
            <p:nvPr/>
          </p:nvSpPr>
          <p:spPr bwMode="auto">
            <a:xfrm>
              <a:off x="2748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3" name="Line 775"/>
            <p:cNvSpPr>
              <a:spLocks noChangeShapeType="1"/>
            </p:cNvSpPr>
            <p:nvPr/>
          </p:nvSpPr>
          <p:spPr bwMode="auto">
            <a:xfrm flipV="1">
              <a:off x="2797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4" name="Line 776"/>
            <p:cNvSpPr>
              <a:spLocks noChangeShapeType="1"/>
            </p:cNvSpPr>
            <p:nvPr/>
          </p:nvSpPr>
          <p:spPr bwMode="auto">
            <a:xfrm>
              <a:off x="2783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5" name="Line 777"/>
            <p:cNvSpPr>
              <a:spLocks noChangeShapeType="1"/>
            </p:cNvSpPr>
            <p:nvPr/>
          </p:nvSpPr>
          <p:spPr bwMode="auto">
            <a:xfrm>
              <a:off x="2797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6" name="Line 778"/>
            <p:cNvSpPr>
              <a:spLocks noChangeShapeType="1"/>
            </p:cNvSpPr>
            <p:nvPr/>
          </p:nvSpPr>
          <p:spPr bwMode="auto">
            <a:xfrm>
              <a:off x="2783" y="243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7" name="Line 779"/>
            <p:cNvSpPr>
              <a:spLocks noChangeShapeType="1"/>
            </p:cNvSpPr>
            <p:nvPr/>
          </p:nvSpPr>
          <p:spPr bwMode="auto">
            <a:xfrm flipV="1">
              <a:off x="2840" y="153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8" name="Line 780"/>
            <p:cNvSpPr>
              <a:spLocks noChangeShapeType="1"/>
            </p:cNvSpPr>
            <p:nvPr/>
          </p:nvSpPr>
          <p:spPr bwMode="auto">
            <a:xfrm>
              <a:off x="2826" y="153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09" name="Line 781"/>
            <p:cNvSpPr>
              <a:spLocks noChangeShapeType="1"/>
            </p:cNvSpPr>
            <p:nvPr/>
          </p:nvSpPr>
          <p:spPr bwMode="auto">
            <a:xfrm>
              <a:off x="2840" y="154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0" name="Line 782"/>
            <p:cNvSpPr>
              <a:spLocks noChangeShapeType="1"/>
            </p:cNvSpPr>
            <p:nvPr/>
          </p:nvSpPr>
          <p:spPr bwMode="auto">
            <a:xfrm>
              <a:off x="2826" y="155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1" name="Line 783"/>
            <p:cNvSpPr>
              <a:spLocks noChangeShapeType="1"/>
            </p:cNvSpPr>
            <p:nvPr/>
          </p:nvSpPr>
          <p:spPr bwMode="auto">
            <a:xfrm flipV="1">
              <a:off x="2875" y="158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2" name="Line 784"/>
            <p:cNvSpPr>
              <a:spLocks noChangeShapeType="1"/>
            </p:cNvSpPr>
            <p:nvPr/>
          </p:nvSpPr>
          <p:spPr bwMode="auto">
            <a:xfrm>
              <a:off x="2861" y="158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3" name="Line 785"/>
            <p:cNvSpPr>
              <a:spLocks noChangeShapeType="1"/>
            </p:cNvSpPr>
            <p:nvPr/>
          </p:nvSpPr>
          <p:spPr bwMode="auto">
            <a:xfrm>
              <a:off x="2875" y="159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4" name="Line 786"/>
            <p:cNvSpPr>
              <a:spLocks noChangeShapeType="1"/>
            </p:cNvSpPr>
            <p:nvPr/>
          </p:nvSpPr>
          <p:spPr bwMode="auto">
            <a:xfrm>
              <a:off x="2861" y="160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5" name="Line 787"/>
            <p:cNvSpPr>
              <a:spLocks noChangeShapeType="1"/>
            </p:cNvSpPr>
            <p:nvPr/>
          </p:nvSpPr>
          <p:spPr bwMode="auto">
            <a:xfrm flipV="1">
              <a:off x="2911" y="1635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6" name="Line 788"/>
            <p:cNvSpPr>
              <a:spLocks noChangeShapeType="1"/>
            </p:cNvSpPr>
            <p:nvPr/>
          </p:nvSpPr>
          <p:spPr bwMode="auto">
            <a:xfrm>
              <a:off x="2897" y="1635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7" name="Line 789"/>
            <p:cNvSpPr>
              <a:spLocks noChangeShapeType="1"/>
            </p:cNvSpPr>
            <p:nvPr/>
          </p:nvSpPr>
          <p:spPr bwMode="auto">
            <a:xfrm>
              <a:off x="2911" y="164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8" name="Line 790"/>
            <p:cNvSpPr>
              <a:spLocks noChangeShapeType="1"/>
            </p:cNvSpPr>
            <p:nvPr/>
          </p:nvSpPr>
          <p:spPr bwMode="auto">
            <a:xfrm>
              <a:off x="2897" y="165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19" name="Line 791"/>
            <p:cNvSpPr>
              <a:spLocks noChangeShapeType="1"/>
            </p:cNvSpPr>
            <p:nvPr/>
          </p:nvSpPr>
          <p:spPr bwMode="auto">
            <a:xfrm flipV="1">
              <a:off x="2946" y="168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0" name="Line 792"/>
            <p:cNvSpPr>
              <a:spLocks noChangeShapeType="1"/>
            </p:cNvSpPr>
            <p:nvPr/>
          </p:nvSpPr>
          <p:spPr bwMode="auto">
            <a:xfrm>
              <a:off x="2932" y="168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1" name="Line 793"/>
            <p:cNvSpPr>
              <a:spLocks noChangeShapeType="1"/>
            </p:cNvSpPr>
            <p:nvPr/>
          </p:nvSpPr>
          <p:spPr bwMode="auto">
            <a:xfrm>
              <a:off x="2946" y="169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2" name="Line 794"/>
            <p:cNvSpPr>
              <a:spLocks noChangeShapeType="1"/>
            </p:cNvSpPr>
            <p:nvPr/>
          </p:nvSpPr>
          <p:spPr bwMode="auto">
            <a:xfrm>
              <a:off x="2932" y="169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3" name="Line 795"/>
            <p:cNvSpPr>
              <a:spLocks noChangeShapeType="1"/>
            </p:cNvSpPr>
            <p:nvPr/>
          </p:nvSpPr>
          <p:spPr bwMode="auto">
            <a:xfrm flipV="1">
              <a:off x="2982" y="174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4" name="Line 796"/>
            <p:cNvSpPr>
              <a:spLocks noChangeShapeType="1"/>
            </p:cNvSpPr>
            <p:nvPr/>
          </p:nvSpPr>
          <p:spPr bwMode="auto">
            <a:xfrm>
              <a:off x="2968" y="174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5" name="Line 797"/>
            <p:cNvSpPr>
              <a:spLocks noChangeShapeType="1"/>
            </p:cNvSpPr>
            <p:nvPr/>
          </p:nvSpPr>
          <p:spPr bwMode="auto">
            <a:xfrm>
              <a:off x="2982" y="174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6" name="Line 798"/>
            <p:cNvSpPr>
              <a:spLocks noChangeShapeType="1"/>
            </p:cNvSpPr>
            <p:nvPr/>
          </p:nvSpPr>
          <p:spPr bwMode="auto">
            <a:xfrm>
              <a:off x="2968" y="175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7" name="Line 799"/>
            <p:cNvSpPr>
              <a:spLocks noChangeShapeType="1"/>
            </p:cNvSpPr>
            <p:nvPr/>
          </p:nvSpPr>
          <p:spPr bwMode="auto">
            <a:xfrm flipV="1">
              <a:off x="3024" y="179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8" name="Line 800"/>
            <p:cNvSpPr>
              <a:spLocks noChangeShapeType="1"/>
            </p:cNvSpPr>
            <p:nvPr/>
          </p:nvSpPr>
          <p:spPr bwMode="auto">
            <a:xfrm>
              <a:off x="3010" y="179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29" name="Line 801"/>
            <p:cNvSpPr>
              <a:spLocks noChangeShapeType="1"/>
            </p:cNvSpPr>
            <p:nvPr/>
          </p:nvSpPr>
          <p:spPr bwMode="auto">
            <a:xfrm>
              <a:off x="3024" y="180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0" name="Line 802"/>
            <p:cNvSpPr>
              <a:spLocks noChangeShapeType="1"/>
            </p:cNvSpPr>
            <p:nvPr/>
          </p:nvSpPr>
          <p:spPr bwMode="auto">
            <a:xfrm>
              <a:off x="3010" y="181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1" name="Line 803"/>
            <p:cNvSpPr>
              <a:spLocks noChangeShapeType="1"/>
            </p:cNvSpPr>
            <p:nvPr/>
          </p:nvSpPr>
          <p:spPr bwMode="auto">
            <a:xfrm flipV="1">
              <a:off x="3060" y="187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2" name="Line 804"/>
            <p:cNvSpPr>
              <a:spLocks noChangeShapeType="1"/>
            </p:cNvSpPr>
            <p:nvPr/>
          </p:nvSpPr>
          <p:spPr bwMode="auto">
            <a:xfrm>
              <a:off x="3046" y="187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3" name="Line 805"/>
            <p:cNvSpPr>
              <a:spLocks noChangeShapeType="1"/>
            </p:cNvSpPr>
            <p:nvPr/>
          </p:nvSpPr>
          <p:spPr bwMode="auto">
            <a:xfrm>
              <a:off x="3060" y="187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4" name="Line 806"/>
            <p:cNvSpPr>
              <a:spLocks noChangeShapeType="1"/>
            </p:cNvSpPr>
            <p:nvPr/>
          </p:nvSpPr>
          <p:spPr bwMode="auto">
            <a:xfrm>
              <a:off x="3046" y="188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5" name="Line 807"/>
            <p:cNvSpPr>
              <a:spLocks noChangeShapeType="1"/>
            </p:cNvSpPr>
            <p:nvPr/>
          </p:nvSpPr>
          <p:spPr bwMode="auto">
            <a:xfrm flipV="1">
              <a:off x="3095" y="19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6" name="Line 808"/>
            <p:cNvSpPr>
              <a:spLocks noChangeShapeType="1"/>
            </p:cNvSpPr>
            <p:nvPr/>
          </p:nvSpPr>
          <p:spPr bwMode="auto">
            <a:xfrm>
              <a:off x="3081" y="194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7" name="Line 809"/>
            <p:cNvSpPr>
              <a:spLocks noChangeShapeType="1"/>
            </p:cNvSpPr>
            <p:nvPr/>
          </p:nvSpPr>
          <p:spPr bwMode="auto">
            <a:xfrm>
              <a:off x="3095" y="195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338" name="Line 810"/>
            <p:cNvSpPr>
              <a:spLocks noChangeShapeType="1"/>
            </p:cNvSpPr>
            <p:nvPr/>
          </p:nvSpPr>
          <p:spPr bwMode="auto">
            <a:xfrm>
              <a:off x="3081" y="196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1468" name="Group 1012"/>
          <p:cNvGrpSpPr>
            <a:grpSpLocks/>
          </p:cNvGrpSpPr>
          <p:nvPr/>
        </p:nvGrpSpPr>
        <p:grpSpPr bwMode="auto">
          <a:xfrm>
            <a:off x="5154613" y="2460625"/>
            <a:ext cx="2171700" cy="2706688"/>
            <a:chOff x="2287" y="1550"/>
            <a:chExt cx="1368" cy="1705"/>
          </a:xfrm>
        </p:grpSpPr>
        <p:sp>
          <p:nvSpPr>
            <p:cNvPr id="11939" name="Line 812"/>
            <p:cNvSpPr>
              <a:spLocks noChangeShapeType="1"/>
            </p:cNvSpPr>
            <p:nvPr/>
          </p:nvSpPr>
          <p:spPr bwMode="auto">
            <a:xfrm flipV="1">
              <a:off x="3131" y="20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0" name="Line 813"/>
            <p:cNvSpPr>
              <a:spLocks noChangeShapeType="1"/>
            </p:cNvSpPr>
            <p:nvPr/>
          </p:nvSpPr>
          <p:spPr bwMode="auto">
            <a:xfrm>
              <a:off x="3116" y="203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1" name="Line 814"/>
            <p:cNvSpPr>
              <a:spLocks noChangeShapeType="1"/>
            </p:cNvSpPr>
            <p:nvPr/>
          </p:nvSpPr>
          <p:spPr bwMode="auto">
            <a:xfrm>
              <a:off x="3131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2" name="Line 815"/>
            <p:cNvSpPr>
              <a:spLocks noChangeShapeType="1"/>
            </p:cNvSpPr>
            <p:nvPr/>
          </p:nvSpPr>
          <p:spPr bwMode="auto">
            <a:xfrm>
              <a:off x="3116" y="204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3" name="Line 816"/>
            <p:cNvSpPr>
              <a:spLocks noChangeShapeType="1"/>
            </p:cNvSpPr>
            <p:nvPr/>
          </p:nvSpPr>
          <p:spPr bwMode="auto">
            <a:xfrm flipV="1">
              <a:off x="3166" y="211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4" name="Line 817"/>
            <p:cNvSpPr>
              <a:spLocks noChangeShapeType="1"/>
            </p:cNvSpPr>
            <p:nvPr/>
          </p:nvSpPr>
          <p:spPr bwMode="auto">
            <a:xfrm>
              <a:off x="3152" y="211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5" name="Line 818"/>
            <p:cNvSpPr>
              <a:spLocks noChangeShapeType="1"/>
            </p:cNvSpPr>
            <p:nvPr/>
          </p:nvSpPr>
          <p:spPr bwMode="auto">
            <a:xfrm>
              <a:off x="3166" y="21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6" name="Line 819"/>
            <p:cNvSpPr>
              <a:spLocks noChangeShapeType="1"/>
            </p:cNvSpPr>
            <p:nvPr/>
          </p:nvSpPr>
          <p:spPr bwMode="auto">
            <a:xfrm>
              <a:off x="3152" y="21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7" name="Line 820"/>
            <p:cNvSpPr>
              <a:spLocks noChangeShapeType="1"/>
            </p:cNvSpPr>
            <p:nvPr/>
          </p:nvSpPr>
          <p:spPr bwMode="auto">
            <a:xfrm flipV="1">
              <a:off x="3201" y="22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8" name="Line 821"/>
            <p:cNvSpPr>
              <a:spLocks noChangeShapeType="1"/>
            </p:cNvSpPr>
            <p:nvPr/>
          </p:nvSpPr>
          <p:spPr bwMode="auto">
            <a:xfrm>
              <a:off x="3187" y="221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49" name="Line 822"/>
            <p:cNvSpPr>
              <a:spLocks noChangeShapeType="1"/>
            </p:cNvSpPr>
            <p:nvPr/>
          </p:nvSpPr>
          <p:spPr bwMode="auto">
            <a:xfrm>
              <a:off x="3201" y="22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0" name="Line 823"/>
            <p:cNvSpPr>
              <a:spLocks noChangeShapeType="1"/>
            </p:cNvSpPr>
            <p:nvPr/>
          </p:nvSpPr>
          <p:spPr bwMode="auto">
            <a:xfrm>
              <a:off x="3187" y="223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1" name="Line 824"/>
            <p:cNvSpPr>
              <a:spLocks noChangeShapeType="1"/>
            </p:cNvSpPr>
            <p:nvPr/>
          </p:nvSpPr>
          <p:spPr bwMode="auto">
            <a:xfrm flipV="1">
              <a:off x="3244" y="231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2" name="Line 825"/>
            <p:cNvSpPr>
              <a:spLocks noChangeShapeType="1"/>
            </p:cNvSpPr>
            <p:nvPr/>
          </p:nvSpPr>
          <p:spPr bwMode="auto">
            <a:xfrm>
              <a:off x="3230" y="231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3" name="Line 826"/>
            <p:cNvSpPr>
              <a:spLocks noChangeShapeType="1"/>
            </p:cNvSpPr>
            <p:nvPr/>
          </p:nvSpPr>
          <p:spPr bwMode="auto">
            <a:xfrm>
              <a:off x="3244" y="23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4" name="Line 827"/>
            <p:cNvSpPr>
              <a:spLocks noChangeShapeType="1"/>
            </p:cNvSpPr>
            <p:nvPr/>
          </p:nvSpPr>
          <p:spPr bwMode="auto">
            <a:xfrm>
              <a:off x="3230" y="232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5" name="Line 828"/>
            <p:cNvSpPr>
              <a:spLocks noChangeShapeType="1"/>
            </p:cNvSpPr>
            <p:nvPr/>
          </p:nvSpPr>
          <p:spPr bwMode="auto">
            <a:xfrm flipV="1">
              <a:off x="3279" y="241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6" name="Line 829"/>
            <p:cNvSpPr>
              <a:spLocks noChangeShapeType="1"/>
            </p:cNvSpPr>
            <p:nvPr/>
          </p:nvSpPr>
          <p:spPr bwMode="auto">
            <a:xfrm>
              <a:off x="3265" y="241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7" name="Line 830"/>
            <p:cNvSpPr>
              <a:spLocks noChangeShapeType="1"/>
            </p:cNvSpPr>
            <p:nvPr/>
          </p:nvSpPr>
          <p:spPr bwMode="auto">
            <a:xfrm>
              <a:off x="3279" y="241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8" name="Line 831"/>
            <p:cNvSpPr>
              <a:spLocks noChangeShapeType="1"/>
            </p:cNvSpPr>
            <p:nvPr/>
          </p:nvSpPr>
          <p:spPr bwMode="auto">
            <a:xfrm>
              <a:off x="3265" y="2424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59" name="Line 832"/>
            <p:cNvSpPr>
              <a:spLocks noChangeShapeType="1"/>
            </p:cNvSpPr>
            <p:nvPr/>
          </p:nvSpPr>
          <p:spPr bwMode="auto">
            <a:xfrm flipV="1">
              <a:off x="3315" y="25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0" name="Line 833"/>
            <p:cNvSpPr>
              <a:spLocks noChangeShapeType="1"/>
            </p:cNvSpPr>
            <p:nvPr/>
          </p:nvSpPr>
          <p:spPr bwMode="auto">
            <a:xfrm>
              <a:off x="3301" y="250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1" name="Line 834"/>
            <p:cNvSpPr>
              <a:spLocks noChangeShapeType="1"/>
            </p:cNvSpPr>
            <p:nvPr/>
          </p:nvSpPr>
          <p:spPr bwMode="auto">
            <a:xfrm>
              <a:off x="3315" y="251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2" name="Line 835"/>
            <p:cNvSpPr>
              <a:spLocks noChangeShapeType="1"/>
            </p:cNvSpPr>
            <p:nvPr/>
          </p:nvSpPr>
          <p:spPr bwMode="auto">
            <a:xfrm>
              <a:off x="3301" y="252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3" name="Line 836"/>
            <p:cNvSpPr>
              <a:spLocks noChangeShapeType="1"/>
            </p:cNvSpPr>
            <p:nvPr/>
          </p:nvSpPr>
          <p:spPr bwMode="auto">
            <a:xfrm flipV="1">
              <a:off x="3350" y="259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4" name="Line 837"/>
            <p:cNvSpPr>
              <a:spLocks noChangeShapeType="1"/>
            </p:cNvSpPr>
            <p:nvPr/>
          </p:nvSpPr>
          <p:spPr bwMode="auto">
            <a:xfrm>
              <a:off x="3336" y="259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5" name="Line 838"/>
            <p:cNvSpPr>
              <a:spLocks noChangeShapeType="1"/>
            </p:cNvSpPr>
            <p:nvPr/>
          </p:nvSpPr>
          <p:spPr bwMode="auto">
            <a:xfrm>
              <a:off x="3350" y="260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6" name="Line 839"/>
            <p:cNvSpPr>
              <a:spLocks noChangeShapeType="1"/>
            </p:cNvSpPr>
            <p:nvPr/>
          </p:nvSpPr>
          <p:spPr bwMode="auto">
            <a:xfrm>
              <a:off x="3336" y="260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7" name="Line 840"/>
            <p:cNvSpPr>
              <a:spLocks noChangeShapeType="1"/>
            </p:cNvSpPr>
            <p:nvPr/>
          </p:nvSpPr>
          <p:spPr bwMode="auto">
            <a:xfrm flipV="1">
              <a:off x="3386" y="267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8" name="Line 841"/>
            <p:cNvSpPr>
              <a:spLocks noChangeShapeType="1"/>
            </p:cNvSpPr>
            <p:nvPr/>
          </p:nvSpPr>
          <p:spPr bwMode="auto">
            <a:xfrm>
              <a:off x="3372" y="267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69" name="Line 842"/>
            <p:cNvSpPr>
              <a:spLocks noChangeShapeType="1"/>
            </p:cNvSpPr>
            <p:nvPr/>
          </p:nvSpPr>
          <p:spPr bwMode="auto">
            <a:xfrm>
              <a:off x="3386" y="268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0" name="Line 843"/>
            <p:cNvSpPr>
              <a:spLocks noChangeShapeType="1"/>
            </p:cNvSpPr>
            <p:nvPr/>
          </p:nvSpPr>
          <p:spPr bwMode="auto">
            <a:xfrm>
              <a:off x="3372" y="268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1" name="Line 844"/>
            <p:cNvSpPr>
              <a:spLocks noChangeShapeType="1"/>
            </p:cNvSpPr>
            <p:nvPr/>
          </p:nvSpPr>
          <p:spPr bwMode="auto">
            <a:xfrm flipV="1">
              <a:off x="3421" y="275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2" name="Line 845"/>
            <p:cNvSpPr>
              <a:spLocks noChangeShapeType="1"/>
            </p:cNvSpPr>
            <p:nvPr/>
          </p:nvSpPr>
          <p:spPr bwMode="auto">
            <a:xfrm>
              <a:off x="3407" y="275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3" name="Line 846"/>
            <p:cNvSpPr>
              <a:spLocks noChangeShapeType="1"/>
            </p:cNvSpPr>
            <p:nvPr/>
          </p:nvSpPr>
          <p:spPr bwMode="auto">
            <a:xfrm>
              <a:off x="3421" y="275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4" name="Line 847"/>
            <p:cNvSpPr>
              <a:spLocks noChangeShapeType="1"/>
            </p:cNvSpPr>
            <p:nvPr/>
          </p:nvSpPr>
          <p:spPr bwMode="auto">
            <a:xfrm>
              <a:off x="3407" y="276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5" name="Line 848"/>
            <p:cNvSpPr>
              <a:spLocks noChangeShapeType="1"/>
            </p:cNvSpPr>
            <p:nvPr/>
          </p:nvSpPr>
          <p:spPr bwMode="auto">
            <a:xfrm flipV="1">
              <a:off x="3457" y="282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6" name="Line 849"/>
            <p:cNvSpPr>
              <a:spLocks noChangeShapeType="1"/>
            </p:cNvSpPr>
            <p:nvPr/>
          </p:nvSpPr>
          <p:spPr bwMode="auto">
            <a:xfrm>
              <a:off x="3442" y="282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7" name="Line 850"/>
            <p:cNvSpPr>
              <a:spLocks noChangeShapeType="1"/>
            </p:cNvSpPr>
            <p:nvPr/>
          </p:nvSpPr>
          <p:spPr bwMode="auto">
            <a:xfrm>
              <a:off x="3457" y="28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8" name="Line 851"/>
            <p:cNvSpPr>
              <a:spLocks noChangeShapeType="1"/>
            </p:cNvSpPr>
            <p:nvPr/>
          </p:nvSpPr>
          <p:spPr bwMode="auto">
            <a:xfrm>
              <a:off x="3442" y="284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79" name="Line 852"/>
            <p:cNvSpPr>
              <a:spLocks noChangeShapeType="1"/>
            </p:cNvSpPr>
            <p:nvPr/>
          </p:nvSpPr>
          <p:spPr bwMode="auto">
            <a:xfrm flipV="1">
              <a:off x="3499" y="290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0" name="Line 853"/>
            <p:cNvSpPr>
              <a:spLocks noChangeShapeType="1"/>
            </p:cNvSpPr>
            <p:nvPr/>
          </p:nvSpPr>
          <p:spPr bwMode="auto">
            <a:xfrm>
              <a:off x="3485" y="290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1" name="Line 854"/>
            <p:cNvSpPr>
              <a:spLocks noChangeShapeType="1"/>
            </p:cNvSpPr>
            <p:nvPr/>
          </p:nvSpPr>
          <p:spPr bwMode="auto">
            <a:xfrm>
              <a:off x="3499" y="291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2" name="Line 855"/>
            <p:cNvSpPr>
              <a:spLocks noChangeShapeType="1"/>
            </p:cNvSpPr>
            <p:nvPr/>
          </p:nvSpPr>
          <p:spPr bwMode="auto">
            <a:xfrm>
              <a:off x="3485" y="292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3" name="Line 856"/>
            <p:cNvSpPr>
              <a:spLocks noChangeShapeType="1"/>
            </p:cNvSpPr>
            <p:nvPr/>
          </p:nvSpPr>
          <p:spPr bwMode="auto">
            <a:xfrm flipV="1">
              <a:off x="3535" y="298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4" name="Line 857"/>
            <p:cNvSpPr>
              <a:spLocks noChangeShapeType="1"/>
            </p:cNvSpPr>
            <p:nvPr/>
          </p:nvSpPr>
          <p:spPr bwMode="auto">
            <a:xfrm>
              <a:off x="3520" y="298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5" name="Line 858"/>
            <p:cNvSpPr>
              <a:spLocks noChangeShapeType="1"/>
            </p:cNvSpPr>
            <p:nvPr/>
          </p:nvSpPr>
          <p:spPr bwMode="auto">
            <a:xfrm>
              <a:off x="3535" y="2992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6" name="Line 859"/>
            <p:cNvSpPr>
              <a:spLocks noChangeShapeType="1"/>
            </p:cNvSpPr>
            <p:nvPr/>
          </p:nvSpPr>
          <p:spPr bwMode="auto">
            <a:xfrm>
              <a:off x="3520" y="300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7" name="Line 860"/>
            <p:cNvSpPr>
              <a:spLocks noChangeShapeType="1"/>
            </p:cNvSpPr>
            <p:nvPr/>
          </p:nvSpPr>
          <p:spPr bwMode="auto">
            <a:xfrm flipV="1">
              <a:off x="3570" y="305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8" name="Line 861"/>
            <p:cNvSpPr>
              <a:spLocks noChangeShapeType="1"/>
            </p:cNvSpPr>
            <p:nvPr/>
          </p:nvSpPr>
          <p:spPr bwMode="auto">
            <a:xfrm>
              <a:off x="3556" y="305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89" name="Line 862"/>
            <p:cNvSpPr>
              <a:spLocks noChangeShapeType="1"/>
            </p:cNvSpPr>
            <p:nvPr/>
          </p:nvSpPr>
          <p:spPr bwMode="auto">
            <a:xfrm>
              <a:off x="3570" y="306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0" name="Line 863"/>
            <p:cNvSpPr>
              <a:spLocks noChangeShapeType="1"/>
            </p:cNvSpPr>
            <p:nvPr/>
          </p:nvSpPr>
          <p:spPr bwMode="auto">
            <a:xfrm>
              <a:off x="3556" y="307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1" name="Line 864"/>
            <p:cNvSpPr>
              <a:spLocks noChangeShapeType="1"/>
            </p:cNvSpPr>
            <p:nvPr/>
          </p:nvSpPr>
          <p:spPr bwMode="auto">
            <a:xfrm flipV="1">
              <a:off x="3605" y="3127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2" name="Line 865"/>
            <p:cNvSpPr>
              <a:spLocks noChangeShapeType="1"/>
            </p:cNvSpPr>
            <p:nvPr/>
          </p:nvSpPr>
          <p:spPr bwMode="auto">
            <a:xfrm>
              <a:off x="3591" y="312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3" name="Line 866"/>
            <p:cNvSpPr>
              <a:spLocks noChangeShapeType="1"/>
            </p:cNvSpPr>
            <p:nvPr/>
          </p:nvSpPr>
          <p:spPr bwMode="auto">
            <a:xfrm>
              <a:off x="3605" y="313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4" name="Line 867"/>
            <p:cNvSpPr>
              <a:spLocks noChangeShapeType="1"/>
            </p:cNvSpPr>
            <p:nvPr/>
          </p:nvSpPr>
          <p:spPr bwMode="auto">
            <a:xfrm>
              <a:off x="3591" y="314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5" name="Line 868"/>
            <p:cNvSpPr>
              <a:spLocks noChangeShapeType="1"/>
            </p:cNvSpPr>
            <p:nvPr/>
          </p:nvSpPr>
          <p:spPr bwMode="auto">
            <a:xfrm flipV="1">
              <a:off x="3641" y="324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6" name="Line 869"/>
            <p:cNvSpPr>
              <a:spLocks noChangeShapeType="1"/>
            </p:cNvSpPr>
            <p:nvPr/>
          </p:nvSpPr>
          <p:spPr bwMode="auto">
            <a:xfrm>
              <a:off x="3627" y="324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7" name="Line 870"/>
            <p:cNvSpPr>
              <a:spLocks noChangeShapeType="1"/>
            </p:cNvSpPr>
            <p:nvPr/>
          </p:nvSpPr>
          <p:spPr bwMode="auto">
            <a:xfrm>
              <a:off x="3641" y="32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8" name="Line 871"/>
            <p:cNvSpPr>
              <a:spLocks noChangeShapeType="1"/>
            </p:cNvSpPr>
            <p:nvPr/>
          </p:nvSpPr>
          <p:spPr bwMode="auto">
            <a:xfrm>
              <a:off x="3627" y="325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999" name="Freeform 872"/>
            <p:cNvSpPr>
              <a:spLocks/>
            </p:cNvSpPr>
            <p:nvPr/>
          </p:nvSpPr>
          <p:spPr bwMode="auto">
            <a:xfrm>
              <a:off x="2301" y="1557"/>
              <a:ext cx="645" cy="867"/>
            </a:xfrm>
            <a:custGeom>
              <a:avLst/>
              <a:gdLst>
                <a:gd name="T0" fmla="*/ 0 w 91"/>
                <a:gd name="T1" fmla="*/ 2147483647 h 122"/>
                <a:gd name="T2" fmla="*/ 2147483647 w 91"/>
                <a:gd name="T3" fmla="*/ 2147483647 h 122"/>
                <a:gd name="T4" fmla="*/ 2147483647 w 91"/>
                <a:gd name="T5" fmla="*/ 2147483647 h 122"/>
                <a:gd name="T6" fmla="*/ 2147483647 w 91"/>
                <a:gd name="T7" fmla="*/ 2147483647 h 122"/>
                <a:gd name="T8" fmla="*/ 2147483647 w 91"/>
                <a:gd name="T9" fmla="*/ 2147483647 h 122"/>
                <a:gd name="T10" fmla="*/ 2147483647 w 91"/>
                <a:gd name="T11" fmla="*/ 2147483647 h 122"/>
                <a:gd name="T12" fmla="*/ 2147483647 w 91"/>
                <a:gd name="T13" fmla="*/ 2147483647 h 122"/>
                <a:gd name="T14" fmla="*/ 2147483647 w 91"/>
                <a:gd name="T15" fmla="*/ 2147483647 h 122"/>
                <a:gd name="T16" fmla="*/ 2147483647 w 91"/>
                <a:gd name="T17" fmla="*/ 2147483647 h 122"/>
                <a:gd name="T18" fmla="*/ 2147483647 w 91"/>
                <a:gd name="T19" fmla="*/ 2147483647 h 122"/>
                <a:gd name="T20" fmla="*/ 2147483647 w 91"/>
                <a:gd name="T21" fmla="*/ 2147483647 h 122"/>
                <a:gd name="T22" fmla="*/ 2147483647 w 91"/>
                <a:gd name="T23" fmla="*/ 2147483647 h 122"/>
                <a:gd name="T24" fmla="*/ 2147483647 w 91"/>
                <a:gd name="T25" fmla="*/ 2147483647 h 122"/>
                <a:gd name="T26" fmla="*/ 2147483647 w 91"/>
                <a:gd name="T27" fmla="*/ 2147483647 h 122"/>
                <a:gd name="T28" fmla="*/ 2147483647 w 91"/>
                <a:gd name="T29" fmla="*/ 0 h 122"/>
                <a:gd name="T30" fmla="*/ 2147483647 w 91"/>
                <a:gd name="T31" fmla="*/ 2147483647 h 122"/>
                <a:gd name="T32" fmla="*/ 2147483647 w 91"/>
                <a:gd name="T33" fmla="*/ 2147483647 h 122"/>
                <a:gd name="T34" fmla="*/ 2147483647 w 91"/>
                <a:gd name="T35" fmla="*/ 2147483647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122"/>
                <a:gd name="T56" fmla="*/ 91 w 91"/>
                <a:gd name="T57" fmla="*/ 122 h 1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122">
                  <a:moveTo>
                    <a:pt x="0" y="98"/>
                  </a:moveTo>
                  <a:lnTo>
                    <a:pt x="27" y="121"/>
                  </a:lnTo>
                  <a:lnTo>
                    <a:pt x="31" y="117"/>
                  </a:lnTo>
                  <a:lnTo>
                    <a:pt x="34" y="121"/>
                  </a:lnTo>
                  <a:lnTo>
                    <a:pt x="36" y="122"/>
                  </a:lnTo>
                  <a:lnTo>
                    <a:pt x="38" y="120"/>
                  </a:lnTo>
                  <a:lnTo>
                    <a:pt x="40" y="121"/>
                  </a:lnTo>
                  <a:lnTo>
                    <a:pt x="43" y="119"/>
                  </a:lnTo>
                  <a:lnTo>
                    <a:pt x="46" y="118"/>
                  </a:lnTo>
                  <a:lnTo>
                    <a:pt x="50" y="118"/>
                  </a:lnTo>
                  <a:lnTo>
                    <a:pt x="54" y="119"/>
                  </a:lnTo>
                  <a:lnTo>
                    <a:pt x="60" y="118"/>
                  </a:lnTo>
                  <a:lnTo>
                    <a:pt x="65" y="118"/>
                  </a:lnTo>
                  <a:lnTo>
                    <a:pt x="70" y="122"/>
                  </a:lnTo>
                  <a:lnTo>
                    <a:pt x="76" y="0"/>
                  </a:lnTo>
                  <a:lnTo>
                    <a:pt x="81" y="6"/>
                  </a:lnTo>
                  <a:lnTo>
                    <a:pt x="86" y="13"/>
                  </a:lnTo>
                  <a:lnTo>
                    <a:pt x="91" y="20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0" name="Freeform 873"/>
            <p:cNvSpPr>
              <a:spLocks/>
            </p:cNvSpPr>
            <p:nvPr/>
          </p:nvSpPr>
          <p:spPr bwMode="auto">
            <a:xfrm>
              <a:off x="2946" y="1699"/>
              <a:ext cx="695" cy="1528"/>
            </a:xfrm>
            <a:custGeom>
              <a:avLst/>
              <a:gdLst>
                <a:gd name="T0" fmla="*/ 0 w 98"/>
                <a:gd name="T1" fmla="*/ 0 h 215"/>
                <a:gd name="T2" fmla="*/ 2147483647 w 98"/>
                <a:gd name="T3" fmla="*/ 2147483647 h 215"/>
                <a:gd name="T4" fmla="*/ 2147483647 w 98"/>
                <a:gd name="T5" fmla="*/ 2147483647 h 215"/>
                <a:gd name="T6" fmla="*/ 2147483647 w 98"/>
                <a:gd name="T7" fmla="*/ 2147483647 h 215"/>
                <a:gd name="T8" fmla="*/ 2147483647 w 98"/>
                <a:gd name="T9" fmla="*/ 2147483647 h 215"/>
                <a:gd name="T10" fmla="*/ 2147483647 w 98"/>
                <a:gd name="T11" fmla="*/ 2147483647 h 215"/>
                <a:gd name="T12" fmla="*/ 2147483647 w 98"/>
                <a:gd name="T13" fmla="*/ 2147483647 h 215"/>
                <a:gd name="T14" fmla="*/ 2147483647 w 98"/>
                <a:gd name="T15" fmla="*/ 2147483647 h 215"/>
                <a:gd name="T16" fmla="*/ 2147483647 w 98"/>
                <a:gd name="T17" fmla="*/ 2147483647 h 215"/>
                <a:gd name="T18" fmla="*/ 2147483647 w 98"/>
                <a:gd name="T19" fmla="*/ 2147483647 h 215"/>
                <a:gd name="T20" fmla="*/ 2147483647 w 98"/>
                <a:gd name="T21" fmla="*/ 2147483647 h 215"/>
                <a:gd name="T22" fmla="*/ 2147483647 w 98"/>
                <a:gd name="T23" fmla="*/ 2147483647 h 215"/>
                <a:gd name="T24" fmla="*/ 2147483647 w 98"/>
                <a:gd name="T25" fmla="*/ 2147483647 h 215"/>
                <a:gd name="T26" fmla="*/ 2147483647 w 98"/>
                <a:gd name="T27" fmla="*/ 2147483647 h 215"/>
                <a:gd name="T28" fmla="*/ 2147483647 w 98"/>
                <a:gd name="T29" fmla="*/ 2147483647 h 215"/>
                <a:gd name="T30" fmla="*/ 2147483647 w 98"/>
                <a:gd name="T31" fmla="*/ 2147483647 h 215"/>
                <a:gd name="T32" fmla="*/ 2147483647 w 98"/>
                <a:gd name="T33" fmla="*/ 2147483647 h 215"/>
                <a:gd name="T34" fmla="*/ 2147483647 w 98"/>
                <a:gd name="T35" fmla="*/ 2147483647 h 215"/>
                <a:gd name="T36" fmla="*/ 2147483647 w 98"/>
                <a:gd name="T37" fmla="*/ 2147483647 h 215"/>
                <a:gd name="T38" fmla="*/ 2147483647 w 98"/>
                <a:gd name="T39" fmla="*/ 2147483647 h 2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215"/>
                <a:gd name="T62" fmla="*/ 98 w 98"/>
                <a:gd name="T63" fmla="*/ 215 h 2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215">
                  <a:moveTo>
                    <a:pt x="0" y="0"/>
                  </a:moveTo>
                  <a:lnTo>
                    <a:pt x="5" y="8"/>
                  </a:lnTo>
                  <a:lnTo>
                    <a:pt x="11" y="16"/>
                  </a:lnTo>
                  <a:lnTo>
                    <a:pt x="16" y="26"/>
                  </a:lnTo>
                  <a:lnTo>
                    <a:pt x="21" y="37"/>
                  </a:lnTo>
                  <a:lnTo>
                    <a:pt x="26" y="49"/>
                  </a:lnTo>
                  <a:lnTo>
                    <a:pt x="31" y="61"/>
                  </a:lnTo>
                  <a:lnTo>
                    <a:pt x="36" y="75"/>
                  </a:lnTo>
                  <a:lnTo>
                    <a:pt x="42" y="88"/>
                  </a:lnTo>
                  <a:lnTo>
                    <a:pt x="47" y="102"/>
                  </a:lnTo>
                  <a:lnTo>
                    <a:pt x="52" y="115"/>
                  </a:lnTo>
                  <a:lnTo>
                    <a:pt x="57" y="128"/>
                  </a:lnTo>
                  <a:lnTo>
                    <a:pt x="62" y="139"/>
                  </a:lnTo>
                  <a:lnTo>
                    <a:pt x="67" y="149"/>
                  </a:lnTo>
                  <a:lnTo>
                    <a:pt x="72" y="160"/>
                  </a:lnTo>
                  <a:lnTo>
                    <a:pt x="78" y="170"/>
                  </a:lnTo>
                  <a:lnTo>
                    <a:pt x="83" y="182"/>
                  </a:lnTo>
                  <a:lnTo>
                    <a:pt x="88" y="191"/>
                  </a:lnTo>
                  <a:lnTo>
                    <a:pt x="93" y="203"/>
                  </a:lnTo>
                  <a:lnTo>
                    <a:pt x="98" y="215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1" name="Line 874"/>
            <p:cNvSpPr>
              <a:spLocks noChangeShapeType="1"/>
            </p:cNvSpPr>
            <p:nvPr/>
          </p:nvSpPr>
          <p:spPr bwMode="auto">
            <a:xfrm flipV="1">
              <a:off x="2301" y="2246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2" name="Line 875"/>
            <p:cNvSpPr>
              <a:spLocks noChangeShapeType="1"/>
            </p:cNvSpPr>
            <p:nvPr/>
          </p:nvSpPr>
          <p:spPr bwMode="auto">
            <a:xfrm>
              <a:off x="2287" y="224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3" name="Line 876"/>
            <p:cNvSpPr>
              <a:spLocks noChangeShapeType="1"/>
            </p:cNvSpPr>
            <p:nvPr/>
          </p:nvSpPr>
          <p:spPr bwMode="auto">
            <a:xfrm>
              <a:off x="2301" y="225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4" name="Line 877"/>
            <p:cNvSpPr>
              <a:spLocks noChangeShapeType="1"/>
            </p:cNvSpPr>
            <p:nvPr/>
          </p:nvSpPr>
          <p:spPr bwMode="auto">
            <a:xfrm>
              <a:off x="2287" y="226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5" name="Line 878"/>
            <p:cNvSpPr>
              <a:spLocks noChangeShapeType="1"/>
            </p:cNvSpPr>
            <p:nvPr/>
          </p:nvSpPr>
          <p:spPr bwMode="auto">
            <a:xfrm flipV="1">
              <a:off x="2493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6" name="Line 879"/>
            <p:cNvSpPr>
              <a:spLocks noChangeShapeType="1"/>
            </p:cNvSpPr>
            <p:nvPr/>
          </p:nvSpPr>
          <p:spPr bwMode="auto">
            <a:xfrm>
              <a:off x="2479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7" name="Line 880"/>
            <p:cNvSpPr>
              <a:spLocks noChangeShapeType="1"/>
            </p:cNvSpPr>
            <p:nvPr/>
          </p:nvSpPr>
          <p:spPr bwMode="auto">
            <a:xfrm>
              <a:off x="2493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8" name="Line 881"/>
            <p:cNvSpPr>
              <a:spLocks noChangeShapeType="1"/>
            </p:cNvSpPr>
            <p:nvPr/>
          </p:nvSpPr>
          <p:spPr bwMode="auto">
            <a:xfrm>
              <a:off x="2479" y="242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09" name="Line 882"/>
            <p:cNvSpPr>
              <a:spLocks noChangeShapeType="1"/>
            </p:cNvSpPr>
            <p:nvPr/>
          </p:nvSpPr>
          <p:spPr bwMode="auto">
            <a:xfrm flipV="1">
              <a:off x="2521" y="2381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0" name="Line 883"/>
            <p:cNvSpPr>
              <a:spLocks noChangeShapeType="1"/>
            </p:cNvSpPr>
            <p:nvPr/>
          </p:nvSpPr>
          <p:spPr bwMode="auto">
            <a:xfrm>
              <a:off x="2507" y="2381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1" name="Line 884"/>
            <p:cNvSpPr>
              <a:spLocks noChangeShapeType="1"/>
            </p:cNvSpPr>
            <p:nvPr/>
          </p:nvSpPr>
          <p:spPr bwMode="auto">
            <a:xfrm>
              <a:off x="2521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2" name="Line 885"/>
            <p:cNvSpPr>
              <a:spLocks noChangeShapeType="1"/>
            </p:cNvSpPr>
            <p:nvPr/>
          </p:nvSpPr>
          <p:spPr bwMode="auto">
            <a:xfrm>
              <a:off x="2507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3" name="Line 886"/>
            <p:cNvSpPr>
              <a:spLocks noChangeShapeType="1"/>
            </p:cNvSpPr>
            <p:nvPr/>
          </p:nvSpPr>
          <p:spPr bwMode="auto">
            <a:xfrm flipV="1">
              <a:off x="2542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4" name="Line 887"/>
            <p:cNvSpPr>
              <a:spLocks noChangeShapeType="1"/>
            </p:cNvSpPr>
            <p:nvPr/>
          </p:nvSpPr>
          <p:spPr bwMode="auto">
            <a:xfrm>
              <a:off x="2528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5" name="Line 888"/>
            <p:cNvSpPr>
              <a:spLocks noChangeShapeType="1"/>
            </p:cNvSpPr>
            <p:nvPr/>
          </p:nvSpPr>
          <p:spPr bwMode="auto">
            <a:xfrm>
              <a:off x="2542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6" name="Freeform 889"/>
            <p:cNvSpPr>
              <a:spLocks/>
            </p:cNvSpPr>
            <p:nvPr/>
          </p:nvSpPr>
          <p:spPr bwMode="auto">
            <a:xfrm>
              <a:off x="2528" y="2417"/>
              <a:ext cx="29" cy="7"/>
            </a:xfrm>
            <a:custGeom>
              <a:avLst/>
              <a:gdLst>
                <a:gd name="T0" fmla="*/ 0 w 4"/>
                <a:gd name="T1" fmla="*/ 2147483647 h 1"/>
                <a:gd name="T2" fmla="*/ 2147483647 w 4"/>
                <a:gd name="T3" fmla="*/ 2147483647 h 1"/>
                <a:gd name="T4" fmla="*/ 2147483647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1"/>
                  </a:move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7" name="Line 890"/>
            <p:cNvSpPr>
              <a:spLocks noChangeShapeType="1"/>
            </p:cNvSpPr>
            <p:nvPr/>
          </p:nvSpPr>
          <p:spPr bwMode="auto">
            <a:xfrm>
              <a:off x="2542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8" name="Line 891"/>
            <p:cNvSpPr>
              <a:spLocks noChangeShapeType="1"/>
            </p:cNvSpPr>
            <p:nvPr/>
          </p:nvSpPr>
          <p:spPr bwMode="auto">
            <a:xfrm>
              <a:off x="2557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19" name="Line 892"/>
            <p:cNvSpPr>
              <a:spLocks noChangeShapeType="1"/>
            </p:cNvSpPr>
            <p:nvPr/>
          </p:nvSpPr>
          <p:spPr bwMode="auto">
            <a:xfrm>
              <a:off x="2542" y="243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0" name="Line 893"/>
            <p:cNvSpPr>
              <a:spLocks noChangeShapeType="1"/>
            </p:cNvSpPr>
            <p:nvPr/>
          </p:nvSpPr>
          <p:spPr bwMode="auto">
            <a:xfrm flipV="1">
              <a:off x="2571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1" name="Line 894"/>
            <p:cNvSpPr>
              <a:spLocks noChangeShapeType="1"/>
            </p:cNvSpPr>
            <p:nvPr/>
          </p:nvSpPr>
          <p:spPr bwMode="auto">
            <a:xfrm>
              <a:off x="2557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2" name="Line 895"/>
            <p:cNvSpPr>
              <a:spLocks noChangeShapeType="1"/>
            </p:cNvSpPr>
            <p:nvPr/>
          </p:nvSpPr>
          <p:spPr bwMode="auto">
            <a:xfrm>
              <a:off x="2571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3" name="Freeform 896"/>
            <p:cNvSpPr>
              <a:spLocks/>
            </p:cNvSpPr>
            <p:nvPr/>
          </p:nvSpPr>
          <p:spPr bwMode="auto">
            <a:xfrm>
              <a:off x="2557" y="2410"/>
              <a:ext cx="28" cy="7"/>
            </a:xfrm>
            <a:custGeom>
              <a:avLst/>
              <a:gdLst>
                <a:gd name="T0" fmla="*/ 0 w 4"/>
                <a:gd name="T1" fmla="*/ 2147483647 h 1"/>
                <a:gd name="T2" fmla="*/ 2147483647 w 4"/>
                <a:gd name="T3" fmla="*/ 2147483647 h 1"/>
                <a:gd name="T4" fmla="*/ 2147483647 w 4"/>
                <a:gd name="T5" fmla="*/ 0 h 1"/>
                <a:gd name="T6" fmla="*/ 0 60000 65536"/>
                <a:gd name="T7" fmla="*/ 0 60000 65536"/>
                <a:gd name="T8" fmla="*/ 0 60000 65536"/>
                <a:gd name="T9" fmla="*/ 0 w 4"/>
                <a:gd name="T10" fmla="*/ 0 h 1"/>
                <a:gd name="T11" fmla="*/ 4 w 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1">
                  <a:moveTo>
                    <a:pt x="0" y="1"/>
                  </a:moveTo>
                  <a:lnTo>
                    <a:pt x="4" y="1"/>
                  </a:lnTo>
                  <a:lnTo>
                    <a:pt x="4" y="0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4" name="Line 897"/>
            <p:cNvSpPr>
              <a:spLocks noChangeShapeType="1"/>
            </p:cNvSpPr>
            <p:nvPr/>
          </p:nvSpPr>
          <p:spPr bwMode="auto">
            <a:xfrm>
              <a:off x="2571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5" name="Line 898"/>
            <p:cNvSpPr>
              <a:spLocks noChangeShapeType="1"/>
            </p:cNvSpPr>
            <p:nvPr/>
          </p:nvSpPr>
          <p:spPr bwMode="auto">
            <a:xfrm>
              <a:off x="2585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6" name="Line 899"/>
            <p:cNvSpPr>
              <a:spLocks noChangeShapeType="1"/>
            </p:cNvSpPr>
            <p:nvPr/>
          </p:nvSpPr>
          <p:spPr bwMode="auto">
            <a:xfrm>
              <a:off x="2571" y="242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7" name="Line 900"/>
            <p:cNvSpPr>
              <a:spLocks noChangeShapeType="1"/>
            </p:cNvSpPr>
            <p:nvPr/>
          </p:nvSpPr>
          <p:spPr bwMode="auto">
            <a:xfrm flipV="1">
              <a:off x="260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8" name="Line 901"/>
            <p:cNvSpPr>
              <a:spLocks noChangeShapeType="1"/>
            </p:cNvSpPr>
            <p:nvPr/>
          </p:nvSpPr>
          <p:spPr bwMode="auto">
            <a:xfrm>
              <a:off x="2592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29" name="Line 902"/>
            <p:cNvSpPr>
              <a:spLocks noChangeShapeType="1"/>
            </p:cNvSpPr>
            <p:nvPr/>
          </p:nvSpPr>
          <p:spPr bwMode="auto">
            <a:xfrm>
              <a:off x="2606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0" name="Line 903"/>
            <p:cNvSpPr>
              <a:spLocks noChangeShapeType="1"/>
            </p:cNvSpPr>
            <p:nvPr/>
          </p:nvSpPr>
          <p:spPr bwMode="auto">
            <a:xfrm>
              <a:off x="2592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1" name="Line 904"/>
            <p:cNvSpPr>
              <a:spLocks noChangeShapeType="1"/>
            </p:cNvSpPr>
            <p:nvPr/>
          </p:nvSpPr>
          <p:spPr bwMode="auto">
            <a:xfrm flipV="1">
              <a:off x="2627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2" name="Line 905"/>
            <p:cNvSpPr>
              <a:spLocks noChangeShapeType="1"/>
            </p:cNvSpPr>
            <p:nvPr/>
          </p:nvSpPr>
          <p:spPr bwMode="auto">
            <a:xfrm>
              <a:off x="2613" y="238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3" name="Line 906"/>
            <p:cNvSpPr>
              <a:spLocks noChangeShapeType="1"/>
            </p:cNvSpPr>
            <p:nvPr/>
          </p:nvSpPr>
          <p:spPr bwMode="auto">
            <a:xfrm>
              <a:off x="262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4" name="Line 907"/>
            <p:cNvSpPr>
              <a:spLocks noChangeShapeType="1"/>
            </p:cNvSpPr>
            <p:nvPr/>
          </p:nvSpPr>
          <p:spPr bwMode="auto">
            <a:xfrm>
              <a:off x="2613" y="240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5" name="Line 908"/>
            <p:cNvSpPr>
              <a:spLocks noChangeShapeType="1"/>
            </p:cNvSpPr>
            <p:nvPr/>
          </p:nvSpPr>
          <p:spPr bwMode="auto">
            <a:xfrm flipV="1">
              <a:off x="2656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6" name="Line 909"/>
            <p:cNvSpPr>
              <a:spLocks noChangeShapeType="1"/>
            </p:cNvSpPr>
            <p:nvPr/>
          </p:nvSpPr>
          <p:spPr bwMode="auto">
            <a:xfrm>
              <a:off x="2642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7" name="Line 910"/>
            <p:cNvSpPr>
              <a:spLocks noChangeShapeType="1"/>
            </p:cNvSpPr>
            <p:nvPr/>
          </p:nvSpPr>
          <p:spPr bwMode="auto">
            <a:xfrm>
              <a:off x="265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8" name="Line 911"/>
            <p:cNvSpPr>
              <a:spLocks noChangeShapeType="1"/>
            </p:cNvSpPr>
            <p:nvPr/>
          </p:nvSpPr>
          <p:spPr bwMode="auto">
            <a:xfrm>
              <a:off x="2642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39" name="Line 912"/>
            <p:cNvSpPr>
              <a:spLocks noChangeShapeType="1"/>
            </p:cNvSpPr>
            <p:nvPr/>
          </p:nvSpPr>
          <p:spPr bwMode="auto">
            <a:xfrm flipV="1">
              <a:off x="2684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0" name="Line 913"/>
            <p:cNvSpPr>
              <a:spLocks noChangeShapeType="1"/>
            </p:cNvSpPr>
            <p:nvPr/>
          </p:nvSpPr>
          <p:spPr bwMode="auto">
            <a:xfrm>
              <a:off x="2670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1" name="Line 914"/>
            <p:cNvSpPr>
              <a:spLocks noChangeShapeType="1"/>
            </p:cNvSpPr>
            <p:nvPr/>
          </p:nvSpPr>
          <p:spPr bwMode="auto">
            <a:xfrm>
              <a:off x="2684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2" name="Line 915"/>
            <p:cNvSpPr>
              <a:spLocks noChangeShapeType="1"/>
            </p:cNvSpPr>
            <p:nvPr/>
          </p:nvSpPr>
          <p:spPr bwMode="auto">
            <a:xfrm>
              <a:off x="2670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3" name="Line 916"/>
            <p:cNvSpPr>
              <a:spLocks noChangeShapeType="1"/>
            </p:cNvSpPr>
            <p:nvPr/>
          </p:nvSpPr>
          <p:spPr bwMode="auto">
            <a:xfrm flipV="1">
              <a:off x="2727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4" name="Line 917"/>
            <p:cNvSpPr>
              <a:spLocks noChangeShapeType="1"/>
            </p:cNvSpPr>
            <p:nvPr/>
          </p:nvSpPr>
          <p:spPr bwMode="auto">
            <a:xfrm>
              <a:off x="2712" y="2389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5" name="Line 918"/>
            <p:cNvSpPr>
              <a:spLocks noChangeShapeType="1"/>
            </p:cNvSpPr>
            <p:nvPr/>
          </p:nvSpPr>
          <p:spPr bwMode="auto">
            <a:xfrm>
              <a:off x="272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6" name="Line 919"/>
            <p:cNvSpPr>
              <a:spLocks noChangeShapeType="1"/>
            </p:cNvSpPr>
            <p:nvPr/>
          </p:nvSpPr>
          <p:spPr bwMode="auto">
            <a:xfrm>
              <a:off x="2712" y="240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7" name="Line 920"/>
            <p:cNvSpPr>
              <a:spLocks noChangeShapeType="1"/>
            </p:cNvSpPr>
            <p:nvPr/>
          </p:nvSpPr>
          <p:spPr bwMode="auto">
            <a:xfrm flipV="1">
              <a:off x="2762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8" name="Line 921"/>
            <p:cNvSpPr>
              <a:spLocks noChangeShapeType="1"/>
            </p:cNvSpPr>
            <p:nvPr/>
          </p:nvSpPr>
          <p:spPr bwMode="auto">
            <a:xfrm>
              <a:off x="2748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49" name="Line 922"/>
            <p:cNvSpPr>
              <a:spLocks noChangeShapeType="1"/>
            </p:cNvSpPr>
            <p:nvPr/>
          </p:nvSpPr>
          <p:spPr bwMode="auto">
            <a:xfrm>
              <a:off x="2762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0" name="Line 923"/>
            <p:cNvSpPr>
              <a:spLocks noChangeShapeType="1"/>
            </p:cNvSpPr>
            <p:nvPr/>
          </p:nvSpPr>
          <p:spPr bwMode="auto">
            <a:xfrm>
              <a:off x="2748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1" name="Line 924"/>
            <p:cNvSpPr>
              <a:spLocks noChangeShapeType="1"/>
            </p:cNvSpPr>
            <p:nvPr/>
          </p:nvSpPr>
          <p:spPr bwMode="auto">
            <a:xfrm flipV="1">
              <a:off x="2797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2" name="Line 925"/>
            <p:cNvSpPr>
              <a:spLocks noChangeShapeType="1"/>
            </p:cNvSpPr>
            <p:nvPr/>
          </p:nvSpPr>
          <p:spPr bwMode="auto">
            <a:xfrm>
              <a:off x="2783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3" name="Line 926"/>
            <p:cNvSpPr>
              <a:spLocks noChangeShapeType="1"/>
            </p:cNvSpPr>
            <p:nvPr/>
          </p:nvSpPr>
          <p:spPr bwMode="auto">
            <a:xfrm>
              <a:off x="2797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4" name="Line 927"/>
            <p:cNvSpPr>
              <a:spLocks noChangeShapeType="1"/>
            </p:cNvSpPr>
            <p:nvPr/>
          </p:nvSpPr>
          <p:spPr bwMode="auto">
            <a:xfrm>
              <a:off x="2783" y="243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5" name="Line 928"/>
            <p:cNvSpPr>
              <a:spLocks noChangeShapeType="1"/>
            </p:cNvSpPr>
            <p:nvPr/>
          </p:nvSpPr>
          <p:spPr bwMode="auto">
            <a:xfrm flipV="1">
              <a:off x="2840" y="155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6" name="Line 929"/>
            <p:cNvSpPr>
              <a:spLocks noChangeShapeType="1"/>
            </p:cNvSpPr>
            <p:nvPr/>
          </p:nvSpPr>
          <p:spPr bwMode="auto">
            <a:xfrm>
              <a:off x="2826" y="155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7" name="Line 930"/>
            <p:cNvSpPr>
              <a:spLocks noChangeShapeType="1"/>
            </p:cNvSpPr>
            <p:nvPr/>
          </p:nvSpPr>
          <p:spPr bwMode="auto">
            <a:xfrm>
              <a:off x="2840" y="155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8" name="Line 931"/>
            <p:cNvSpPr>
              <a:spLocks noChangeShapeType="1"/>
            </p:cNvSpPr>
            <p:nvPr/>
          </p:nvSpPr>
          <p:spPr bwMode="auto">
            <a:xfrm>
              <a:off x="2826" y="156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59" name="Line 932"/>
            <p:cNvSpPr>
              <a:spLocks noChangeShapeType="1"/>
            </p:cNvSpPr>
            <p:nvPr/>
          </p:nvSpPr>
          <p:spPr bwMode="auto">
            <a:xfrm flipV="1">
              <a:off x="2875" y="159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0" name="Line 933"/>
            <p:cNvSpPr>
              <a:spLocks noChangeShapeType="1"/>
            </p:cNvSpPr>
            <p:nvPr/>
          </p:nvSpPr>
          <p:spPr bwMode="auto">
            <a:xfrm>
              <a:off x="2861" y="159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1" name="Line 934"/>
            <p:cNvSpPr>
              <a:spLocks noChangeShapeType="1"/>
            </p:cNvSpPr>
            <p:nvPr/>
          </p:nvSpPr>
          <p:spPr bwMode="auto">
            <a:xfrm>
              <a:off x="2875" y="160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2" name="Line 935"/>
            <p:cNvSpPr>
              <a:spLocks noChangeShapeType="1"/>
            </p:cNvSpPr>
            <p:nvPr/>
          </p:nvSpPr>
          <p:spPr bwMode="auto">
            <a:xfrm>
              <a:off x="2861" y="160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3" name="Line 936"/>
            <p:cNvSpPr>
              <a:spLocks noChangeShapeType="1"/>
            </p:cNvSpPr>
            <p:nvPr/>
          </p:nvSpPr>
          <p:spPr bwMode="auto">
            <a:xfrm flipV="1">
              <a:off x="2911" y="164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4" name="Line 937"/>
            <p:cNvSpPr>
              <a:spLocks noChangeShapeType="1"/>
            </p:cNvSpPr>
            <p:nvPr/>
          </p:nvSpPr>
          <p:spPr bwMode="auto">
            <a:xfrm>
              <a:off x="2897" y="164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5" name="Line 938"/>
            <p:cNvSpPr>
              <a:spLocks noChangeShapeType="1"/>
            </p:cNvSpPr>
            <p:nvPr/>
          </p:nvSpPr>
          <p:spPr bwMode="auto">
            <a:xfrm>
              <a:off x="2911" y="165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6" name="Line 939"/>
            <p:cNvSpPr>
              <a:spLocks noChangeShapeType="1"/>
            </p:cNvSpPr>
            <p:nvPr/>
          </p:nvSpPr>
          <p:spPr bwMode="auto">
            <a:xfrm>
              <a:off x="2897" y="1657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7" name="Line 940"/>
            <p:cNvSpPr>
              <a:spLocks noChangeShapeType="1"/>
            </p:cNvSpPr>
            <p:nvPr/>
          </p:nvSpPr>
          <p:spPr bwMode="auto">
            <a:xfrm flipV="1">
              <a:off x="2946" y="169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8" name="Line 941"/>
            <p:cNvSpPr>
              <a:spLocks noChangeShapeType="1"/>
            </p:cNvSpPr>
            <p:nvPr/>
          </p:nvSpPr>
          <p:spPr bwMode="auto">
            <a:xfrm>
              <a:off x="2932" y="169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69" name="Line 942"/>
            <p:cNvSpPr>
              <a:spLocks noChangeShapeType="1"/>
            </p:cNvSpPr>
            <p:nvPr/>
          </p:nvSpPr>
          <p:spPr bwMode="auto">
            <a:xfrm>
              <a:off x="2946" y="169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0" name="Line 943"/>
            <p:cNvSpPr>
              <a:spLocks noChangeShapeType="1"/>
            </p:cNvSpPr>
            <p:nvPr/>
          </p:nvSpPr>
          <p:spPr bwMode="auto">
            <a:xfrm>
              <a:off x="2932" y="170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1" name="Line 944"/>
            <p:cNvSpPr>
              <a:spLocks noChangeShapeType="1"/>
            </p:cNvSpPr>
            <p:nvPr/>
          </p:nvSpPr>
          <p:spPr bwMode="auto">
            <a:xfrm flipV="1">
              <a:off x="2982" y="174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2" name="Line 945"/>
            <p:cNvSpPr>
              <a:spLocks noChangeShapeType="1"/>
            </p:cNvSpPr>
            <p:nvPr/>
          </p:nvSpPr>
          <p:spPr bwMode="auto">
            <a:xfrm>
              <a:off x="2968" y="174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3" name="Line 946"/>
            <p:cNvSpPr>
              <a:spLocks noChangeShapeType="1"/>
            </p:cNvSpPr>
            <p:nvPr/>
          </p:nvSpPr>
          <p:spPr bwMode="auto">
            <a:xfrm>
              <a:off x="2982" y="175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4" name="Line 947"/>
            <p:cNvSpPr>
              <a:spLocks noChangeShapeType="1"/>
            </p:cNvSpPr>
            <p:nvPr/>
          </p:nvSpPr>
          <p:spPr bwMode="auto">
            <a:xfrm>
              <a:off x="2968" y="176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5" name="Line 948"/>
            <p:cNvSpPr>
              <a:spLocks noChangeShapeType="1"/>
            </p:cNvSpPr>
            <p:nvPr/>
          </p:nvSpPr>
          <p:spPr bwMode="auto">
            <a:xfrm flipV="1">
              <a:off x="3024" y="180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6" name="Line 949"/>
            <p:cNvSpPr>
              <a:spLocks noChangeShapeType="1"/>
            </p:cNvSpPr>
            <p:nvPr/>
          </p:nvSpPr>
          <p:spPr bwMode="auto">
            <a:xfrm>
              <a:off x="3010" y="180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7" name="Line 950"/>
            <p:cNvSpPr>
              <a:spLocks noChangeShapeType="1"/>
            </p:cNvSpPr>
            <p:nvPr/>
          </p:nvSpPr>
          <p:spPr bwMode="auto">
            <a:xfrm>
              <a:off x="3024" y="181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8" name="Line 951"/>
            <p:cNvSpPr>
              <a:spLocks noChangeShapeType="1"/>
            </p:cNvSpPr>
            <p:nvPr/>
          </p:nvSpPr>
          <p:spPr bwMode="auto">
            <a:xfrm>
              <a:off x="3010" y="182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79" name="Line 952"/>
            <p:cNvSpPr>
              <a:spLocks noChangeShapeType="1"/>
            </p:cNvSpPr>
            <p:nvPr/>
          </p:nvSpPr>
          <p:spPr bwMode="auto">
            <a:xfrm flipV="1">
              <a:off x="3060" y="187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0" name="Line 953"/>
            <p:cNvSpPr>
              <a:spLocks noChangeShapeType="1"/>
            </p:cNvSpPr>
            <p:nvPr/>
          </p:nvSpPr>
          <p:spPr bwMode="auto">
            <a:xfrm>
              <a:off x="3046" y="187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1" name="Line 954"/>
            <p:cNvSpPr>
              <a:spLocks noChangeShapeType="1"/>
            </p:cNvSpPr>
            <p:nvPr/>
          </p:nvSpPr>
          <p:spPr bwMode="auto">
            <a:xfrm>
              <a:off x="3060" y="188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2" name="Line 955"/>
            <p:cNvSpPr>
              <a:spLocks noChangeShapeType="1"/>
            </p:cNvSpPr>
            <p:nvPr/>
          </p:nvSpPr>
          <p:spPr bwMode="auto">
            <a:xfrm>
              <a:off x="3046" y="189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3" name="Line 956"/>
            <p:cNvSpPr>
              <a:spLocks noChangeShapeType="1"/>
            </p:cNvSpPr>
            <p:nvPr/>
          </p:nvSpPr>
          <p:spPr bwMode="auto">
            <a:xfrm flipV="1">
              <a:off x="3095" y="195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4" name="Line 957"/>
            <p:cNvSpPr>
              <a:spLocks noChangeShapeType="1"/>
            </p:cNvSpPr>
            <p:nvPr/>
          </p:nvSpPr>
          <p:spPr bwMode="auto">
            <a:xfrm>
              <a:off x="3081" y="195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5" name="Line 958"/>
            <p:cNvSpPr>
              <a:spLocks noChangeShapeType="1"/>
            </p:cNvSpPr>
            <p:nvPr/>
          </p:nvSpPr>
          <p:spPr bwMode="auto">
            <a:xfrm>
              <a:off x="3095" y="196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6" name="Line 959"/>
            <p:cNvSpPr>
              <a:spLocks noChangeShapeType="1"/>
            </p:cNvSpPr>
            <p:nvPr/>
          </p:nvSpPr>
          <p:spPr bwMode="auto">
            <a:xfrm>
              <a:off x="3081" y="196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7" name="Line 960"/>
            <p:cNvSpPr>
              <a:spLocks noChangeShapeType="1"/>
            </p:cNvSpPr>
            <p:nvPr/>
          </p:nvSpPr>
          <p:spPr bwMode="auto">
            <a:xfrm flipV="1">
              <a:off x="3131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8" name="Line 961"/>
            <p:cNvSpPr>
              <a:spLocks noChangeShapeType="1"/>
            </p:cNvSpPr>
            <p:nvPr/>
          </p:nvSpPr>
          <p:spPr bwMode="auto">
            <a:xfrm>
              <a:off x="3116" y="204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89" name="Line 962"/>
            <p:cNvSpPr>
              <a:spLocks noChangeShapeType="1"/>
            </p:cNvSpPr>
            <p:nvPr/>
          </p:nvSpPr>
          <p:spPr bwMode="auto">
            <a:xfrm>
              <a:off x="3131" y="20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0" name="Line 963"/>
            <p:cNvSpPr>
              <a:spLocks noChangeShapeType="1"/>
            </p:cNvSpPr>
            <p:nvPr/>
          </p:nvSpPr>
          <p:spPr bwMode="auto">
            <a:xfrm>
              <a:off x="3116" y="205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1" name="Line 964"/>
            <p:cNvSpPr>
              <a:spLocks noChangeShapeType="1"/>
            </p:cNvSpPr>
            <p:nvPr/>
          </p:nvSpPr>
          <p:spPr bwMode="auto">
            <a:xfrm flipV="1">
              <a:off x="3166" y="212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2" name="Line 965"/>
            <p:cNvSpPr>
              <a:spLocks noChangeShapeType="1"/>
            </p:cNvSpPr>
            <p:nvPr/>
          </p:nvSpPr>
          <p:spPr bwMode="auto">
            <a:xfrm>
              <a:off x="3152" y="212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3" name="Line 966"/>
            <p:cNvSpPr>
              <a:spLocks noChangeShapeType="1"/>
            </p:cNvSpPr>
            <p:nvPr/>
          </p:nvSpPr>
          <p:spPr bwMode="auto">
            <a:xfrm>
              <a:off x="3166" y="21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4" name="Line 967"/>
            <p:cNvSpPr>
              <a:spLocks noChangeShapeType="1"/>
            </p:cNvSpPr>
            <p:nvPr/>
          </p:nvSpPr>
          <p:spPr bwMode="auto">
            <a:xfrm>
              <a:off x="3152" y="214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5" name="Line 968"/>
            <p:cNvSpPr>
              <a:spLocks noChangeShapeType="1"/>
            </p:cNvSpPr>
            <p:nvPr/>
          </p:nvSpPr>
          <p:spPr bwMode="auto">
            <a:xfrm flipV="1">
              <a:off x="3201" y="22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6" name="Line 969"/>
            <p:cNvSpPr>
              <a:spLocks noChangeShapeType="1"/>
            </p:cNvSpPr>
            <p:nvPr/>
          </p:nvSpPr>
          <p:spPr bwMode="auto">
            <a:xfrm>
              <a:off x="3187" y="222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7" name="Line 970"/>
            <p:cNvSpPr>
              <a:spLocks noChangeShapeType="1"/>
            </p:cNvSpPr>
            <p:nvPr/>
          </p:nvSpPr>
          <p:spPr bwMode="auto">
            <a:xfrm>
              <a:off x="3201" y="22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8" name="Line 971"/>
            <p:cNvSpPr>
              <a:spLocks noChangeShapeType="1"/>
            </p:cNvSpPr>
            <p:nvPr/>
          </p:nvSpPr>
          <p:spPr bwMode="auto">
            <a:xfrm>
              <a:off x="3187" y="223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099" name="Line 972"/>
            <p:cNvSpPr>
              <a:spLocks noChangeShapeType="1"/>
            </p:cNvSpPr>
            <p:nvPr/>
          </p:nvSpPr>
          <p:spPr bwMode="auto">
            <a:xfrm flipV="1">
              <a:off x="3244" y="231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0" name="Line 973"/>
            <p:cNvSpPr>
              <a:spLocks noChangeShapeType="1"/>
            </p:cNvSpPr>
            <p:nvPr/>
          </p:nvSpPr>
          <p:spPr bwMode="auto">
            <a:xfrm>
              <a:off x="3230" y="231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1" name="Line 974"/>
            <p:cNvSpPr>
              <a:spLocks noChangeShapeType="1"/>
            </p:cNvSpPr>
            <p:nvPr/>
          </p:nvSpPr>
          <p:spPr bwMode="auto">
            <a:xfrm>
              <a:off x="3244" y="232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2" name="Line 975"/>
            <p:cNvSpPr>
              <a:spLocks noChangeShapeType="1"/>
            </p:cNvSpPr>
            <p:nvPr/>
          </p:nvSpPr>
          <p:spPr bwMode="auto">
            <a:xfrm>
              <a:off x="3230" y="233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3" name="Line 976"/>
            <p:cNvSpPr>
              <a:spLocks noChangeShapeType="1"/>
            </p:cNvSpPr>
            <p:nvPr/>
          </p:nvSpPr>
          <p:spPr bwMode="auto">
            <a:xfrm flipV="1">
              <a:off x="3279" y="241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4" name="Line 977"/>
            <p:cNvSpPr>
              <a:spLocks noChangeShapeType="1"/>
            </p:cNvSpPr>
            <p:nvPr/>
          </p:nvSpPr>
          <p:spPr bwMode="auto">
            <a:xfrm>
              <a:off x="3265" y="241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5" name="Line 978"/>
            <p:cNvSpPr>
              <a:spLocks noChangeShapeType="1"/>
            </p:cNvSpPr>
            <p:nvPr/>
          </p:nvSpPr>
          <p:spPr bwMode="auto">
            <a:xfrm>
              <a:off x="3279" y="242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6" name="Line 979"/>
            <p:cNvSpPr>
              <a:spLocks noChangeShapeType="1"/>
            </p:cNvSpPr>
            <p:nvPr/>
          </p:nvSpPr>
          <p:spPr bwMode="auto">
            <a:xfrm>
              <a:off x="3265" y="243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7" name="Line 980"/>
            <p:cNvSpPr>
              <a:spLocks noChangeShapeType="1"/>
            </p:cNvSpPr>
            <p:nvPr/>
          </p:nvSpPr>
          <p:spPr bwMode="auto">
            <a:xfrm flipV="1">
              <a:off x="3315" y="25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8" name="Line 981"/>
            <p:cNvSpPr>
              <a:spLocks noChangeShapeType="1"/>
            </p:cNvSpPr>
            <p:nvPr/>
          </p:nvSpPr>
          <p:spPr bwMode="auto">
            <a:xfrm>
              <a:off x="3301" y="250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09" name="Line 982"/>
            <p:cNvSpPr>
              <a:spLocks noChangeShapeType="1"/>
            </p:cNvSpPr>
            <p:nvPr/>
          </p:nvSpPr>
          <p:spPr bwMode="auto">
            <a:xfrm>
              <a:off x="3315" y="251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0" name="Line 983"/>
            <p:cNvSpPr>
              <a:spLocks noChangeShapeType="1"/>
            </p:cNvSpPr>
            <p:nvPr/>
          </p:nvSpPr>
          <p:spPr bwMode="auto">
            <a:xfrm>
              <a:off x="3301" y="252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1" name="Line 984"/>
            <p:cNvSpPr>
              <a:spLocks noChangeShapeType="1"/>
            </p:cNvSpPr>
            <p:nvPr/>
          </p:nvSpPr>
          <p:spPr bwMode="auto">
            <a:xfrm flipV="1">
              <a:off x="3350" y="260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2" name="Line 985"/>
            <p:cNvSpPr>
              <a:spLocks noChangeShapeType="1"/>
            </p:cNvSpPr>
            <p:nvPr/>
          </p:nvSpPr>
          <p:spPr bwMode="auto">
            <a:xfrm>
              <a:off x="3336" y="260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3" name="Line 986"/>
            <p:cNvSpPr>
              <a:spLocks noChangeShapeType="1"/>
            </p:cNvSpPr>
            <p:nvPr/>
          </p:nvSpPr>
          <p:spPr bwMode="auto">
            <a:xfrm>
              <a:off x="3350" y="26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4" name="Line 987"/>
            <p:cNvSpPr>
              <a:spLocks noChangeShapeType="1"/>
            </p:cNvSpPr>
            <p:nvPr/>
          </p:nvSpPr>
          <p:spPr bwMode="auto">
            <a:xfrm>
              <a:off x="3336" y="261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5" name="Line 988"/>
            <p:cNvSpPr>
              <a:spLocks noChangeShapeType="1"/>
            </p:cNvSpPr>
            <p:nvPr/>
          </p:nvSpPr>
          <p:spPr bwMode="auto">
            <a:xfrm flipV="1">
              <a:off x="3386" y="268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6" name="Line 989"/>
            <p:cNvSpPr>
              <a:spLocks noChangeShapeType="1"/>
            </p:cNvSpPr>
            <p:nvPr/>
          </p:nvSpPr>
          <p:spPr bwMode="auto">
            <a:xfrm>
              <a:off x="3372" y="268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7" name="Line 990"/>
            <p:cNvSpPr>
              <a:spLocks noChangeShapeType="1"/>
            </p:cNvSpPr>
            <p:nvPr/>
          </p:nvSpPr>
          <p:spPr bwMode="auto">
            <a:xfrm>
              <a:off x="3386" y="268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8" name="Line 991"/>
            <p:cNvSpPr>
              <a:spLocks noChangeShapeType="1"/>
            </p:cNvSpPr>
            <p:nvPr/>
          </p:nvSpPr>
          <p:spPr bwMode="auto">
            <a:xfrm>
              <a:off x="3372" y="269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19" name="Line 992"/>
            <p:cNvSpPr>
              <a:spLocks noChangeShapeType="1"/>
            </p:cNvSpPr>
            <p:nvPr/>
          </p:nvSpPr>
          <p:spPr bwMode="auto">
            <a:xfrm flipV="1">
              <a:off x="3421" y="275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0" name="Line 993"/>
            <p:cNvSpPr>
              <a:spLocks noChangeShapeType="1"/>
            </p:cNvSpPr>
            <p:nvPr/>
          </p:nvSpPr>
          <p:spPr bwMode="auto">
            <a:xfrm>
              <a:off x="3407" y="275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1" name="Line 994"/>
            <p:cNvSpPr>
              <a:spLocks noChangeShapeType="1"/>
            </p:cNvSpPr>
            <p:nvPr/>
          </p:nvSpPr>
          <p:spPr bwMode="auto">
            <a:xfrm>
              <a:off x="3421" y="275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2" name="Line 995"/>
            <p:cNvSpPr>
              <a:spLocks noChangeShapeType="1"/>
            </p:cNvSpPr>
            <p:nvPr/>
          </p:nvSpPr>
          <p:spPr bwMode="auto">
            <a:xfrm>
              <a:off x="3407" y="276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3" name="Line 996"/>
            <p:cNvSpPr>
              <a:spLocks noChangeShapeType="1"/>
            </p:cNvSpPr>
            <p:nvPr/>
          </p:nvSpPr>
          <p:spPr bwMode="auto">
            <a:xfrm flipV="1">
              <a:off x="3457" y="282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4" name="Line 997"/>
            <p:cNvSpPr>
              <a:spLocks noChangeShapeType="1"/>
            </p:cNvSpPr>
            <p:nvPr/>
          </p:nvSpPr>
          <p:spPr bwMode="auto">
            <a:xfrm>
              <a:off x="3442" y="282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5" name="Line 998"/>
            <p:cNvSpPr>
              <a:spLocks noChangeShapeType="1"/>
            </p:cNvSpPr>
            <p:nvPr/>
          </p:nvSpPr>
          <p:spPr bwMode="auto">
            <a:xfrm>
              <a:off x="3457" y="28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6" name="Line 999"/>
            <p:cNvSpPr>
              <a:spLocks noChangeShapeType="1"/>
            </p:cNvSpPr>
            <p:nvPr/>
          </p:nvSpPr>
          <p:spPr bwMode="auto">
            <a:xfrm>
              <a:off x="3442" y="284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7" name="Line 1000"/>
            <p:cNvSpPr>
              <a:spLocks noChangeShapeType="1"/>
            </p:cNvSpPr>
            <p:nvPr/>
          </p:nvSpPr>
          <p:spPr bwMode="auto">
            <a:xfrm flipV="1">
              <a:off x="3499" y="290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8" name="Line 1001"/>
            <p:cNvSpPr>
              <a:spLocks noChangeShapeType="1"/>
            </p:cNvSpPr>
            <p:nvPr/>
          </p:nvSpPr>
          <p:spPr bwMode="auto">
            <a:xfrm>
              <a:off x="3485" y="290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29" name="Line 1002"/>
            <p:cNvSpPr>
              <a:spLocks noChangeShapeType="1"/>
            </p:cNvSpPr>
            <p:nvPr/>
          </p:nvSpPr>
          <p:spPr bwMode="auto">
            <a:xfrm>
              <a:off x="3499" y="290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0" name="Line 1003"/>
            <p:cNvSpPr>
              <a:spLocks noChangeShapeType="1"/>
            </p:cNvSpPr>
            <p:nvPr/>
          </p:nvSpPr>
          <p:spPr bwMode="auto">
            <a:xfrm>
              <a:off x="3485" y="291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1" name="Line 1004"/>
            <p:cNvSpPr>
              <a:spLocks noChangeShapeType="1"/>
            </p:cNvSpPr>
            <p:nvPr/>
          </p:nvSpPr>
          <p:spPr bwMode="auto">
            <a:xfrm flipV="1">
              <a:off x="3535" y="298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2" name="Line 1005"/>
            <p:cNvSpPr>
              <a:spLocks noChangeShapeType="1"/>
            </p:cNvSpPr>
            <p:nvPr/>
          </p:nvSpPr>
          <p:spPr bwMode="auto">
            <a:xfrm>
              <a:off x="3520" y="298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3" name="Line 1006"/>
            <p:cNvSpPr>
              <a:spLocks noChangeShapeType="1"/>
            </p:cNvSpPr>
            <p:nvPr/>
          </p:nvSpPr>
          <p:spPr bwMode="auto">
            <a:xfrm>
              <a:off x="3535" y="2992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4" name="Line 1007"/>
            <p:cNvSpPr>
              <a:spLocks noChangeShapeType="1"/>
            </p:cNvSpPr>
            <p:nvPr/>
          </p:nvSpPr>
          <p:spPr bwMode="auto">
            <a:xfrm>
              <a:off x="3520" y="300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5" name="Line 1008"/>
            <p:cNvSpPr>
              <a:spLocks noChangeShapeType="1"/>
            </p:cNvSpPr>
            <p:nvPr/>
          </p:nvSpPr>
          <p:spPr bwMode="auto">
            <a:xfrm flipV="1">
              <a:off x="3570" y="304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6" name="Line 1009"/>
            <p:cNvSpPr>
              <a:spLocks noChangeShapeType="1"/>
            </p:cNvSpPr>
            <p:nvPr/>
          </p:nvSpPr>
          <p:spPr bwMode="auto">
            <a:xfrm>
              <a:off x="3556" y="304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7" name="Line 1010"/>
            <p:cNvSpPr>
              <a:spLocks noChangeShapeType="1"/>
            </p:cNvSpPr>
            <p:nvPr/>
          </p:nvSpPr>
          <p:spPr bwMode="auto">
            <a:xfrm>
              <a:off x="3570" y="305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138" name="Line 1011"/>
            <p:cNvSpPr>
              <a:spLocks noChangeShapeType="1"/>
            </p:cNvSpPr>
            <p:nvPr/>
          </p:nvSpPr>
          <p:spPr bwMode="auto">
            <a:xfrm>
              <a:off x="3556" y="306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1469" name="Group 1213"/>
          <p:cNvGrpSpPr>
            <a:grpSpLocks/>
          </p:cNvGrpSpPr>
          <p:nvPr/>
        </p:nvGrpSpPr>
        <p:grpSpPr bwMode="auto">
          <a:xfrm>
            <a:off x="5132389" y="2482851"/>
            <a:ext cx="2193925" cy="3362325"/>
            <a:chOff x="2273" y="1564"/>
            <a:chExt cx="1382" cy="2118"/>
          </a:xfrm>
        </p:grpSpPr>
        <p:sp>
          <p:nvSpPr>
            <p:cNvPr id="11739" name="Line 1013"/>
            <p:cNvSpPr>
              <a:spLocks noChangeShapeType="1"/>
            </p:cNvSpPr>
            <p:nvPr/>
          </p:nvSpPr>
          <p:spPr bwMode="auto">
            <a:xfrm flipV="1">
              <a:off x="3605" y="313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0" name="Line 1014"/>
            <p:cNvSpPr>
              <a:spLocks noChangeShapeType="1"/>
            </p:cNvSpPr>
            <p:nvPr/>
          </p:nvSpPr>
          <p:spPr bwMode="auto">
            <a:xfrm>
              <a:off x="3591" y="313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1" name="Line 1015"/>
            <p:cNvSpPr>
              <a:spLocks noChangeShapeType="1"/>
            </p:cNvSpPr>
            <p:nvPr/>
          </p:nvSpPr>
          <p:spPr bwMode="auto">
            <a:xfrm>
              <a:off x="3605" y="314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2" name="Line 1016"/>
            <p:cNvSpPr>
              <a:spLocks noChangeShapeType="1"/>
            </p:cNvSpPr>
            <p:nvPr/>
          </p:nvSpPr>
          <p:spPr bwMode="auto">
            <a:xfrm>
              <a:off x="3591" y="3149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3" name="Line 1017"/>
            <p:cNvSpPr>
              <a:spLocks noChangeShapeType="1"/>
            </p:cNvSpPr>
            <p:nvPr/>
          </p:nvSpPr>
          <p:spPr bwMode="auto">
            <a:xfrm flipV="1">
              <a:off x="3641" y="322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4" name="Line 1018"/>
            <p:cNvSpPr>
              <a:spLocks noChangeShapeType="1"/>
            </p:cNvSpPr>
            <p:nvPr/>
          </p:nvSpPr>
          <p:spPr bwMode="auto">
            <a:xfrm>
              <a:off x="3627" y="322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5" name="Line 1019"/>
            <p:cNvSpPr>
              <a:spLocks noChangeShapeType="1"/>
            </p:cNvSpPr>
            <p:nvPr/>
          </p:nvSpPr>
          <p:spPr bwMode="auto">
            <a:xfrm>
              <a:off x="3641" y="322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6" name="Line 1020"/>
            <p:cNvSpPr>
              <a:spLocks noChangeShapeType="1"/>
            </p:cNvSpPr>
            <p:nvPr/>
          </p:nvSpPr>
          <p:spPr bwMode="auto">
            <a:xfrm>
              <a:off x="3627" y="323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7" name="Freeform 1021"/>
            <p:cNvSpPr>
              <a:spLocks/>
            </p:cNvSpPr>
            <p:nvPr/>
          </p:nvSpPr>
          <p:spPr bwMode="auto">
            <a:xfrm>
              <a:off x="2301" y="1571"/>
              <a:ext cx="645" cy="867"/>
            </a:xfrm>
            <a:custGeom>
              <a:avLst/>
              <a:gdLst>
                <a:gd name="T0" fmla="*/ 0 w 91"/>
                <a:gd name="T1" fmla="*/ 2147483647 h 122"/>
                <a:gd name="T2" fmla="*/ 2147483647 w 91"/>
                <a:gd name="T3" fmla="*/ 2147483647 h 122"/>
                <a:gd name="T4" fmla="*/ 2147483647 w 91"/>
                <a:gd name="T5" fmla="*/ 2147483647 h 122"/>
                <a:gd name="T6" fmla="*/ 2147483647 w 91"/>
                <a:gd name="T7" fmla="*/ 2147483647 h 122"/>
                <a:gd name="T8" fmla="*/ 2147483647 w 91"/>
                <a:gd name="T9" fmla="*/ 2147483647 h 122"/>
                <a:gd name="T10" fmla="*/ 2147483647 w 91"/>
                <a:gd name="T11" fmla="*/ 2147483647 h 122"/>
                <a:gd name="T12" fmla="*/ 2147483647 w 91"/>
                <a:gd name="T13" fmla="*/ 2147483647 h 122"/>
                <a:gd name="T14" fmla="*/ 2147483647 w 91"/>
                <a:gd name="T15" fmla="*/ 2147483647 h 122"/>
                <a:gd name="T16" fmla="*/ 2147483647 w 91"/>
                <a:gd name="T17" fmla="*/ 2147483647 h 122"/>
                <a:gd name="T18" fmla="*/ 2147483647 w 91"/>
                <a:gd name="T19" fmla="*/ 2147483647 h 122"/>
                <a:gd name="T20" fmla="*/ 2147483647 w 91"/>
                <a:gd name="T21" fmla="*/ 2147483647 h 122"/>
                <a:gd name="T22" fmla="*/ 2147483647 w 91"/>
                <a:gd name="T23" fmla="*/ 2147483647 h 122"/>
                <a:gd name="T24" fmla="*/ 2147483647 w 91"/>
                <a:gd name="T25" fmla="*/ 2147483647 h 122"/>
                <a:gd name="T26" fmla="*/ 2147483647 w 91"/>
                <a:gd name="T27" fmla="*/ 2147483647 h 122"/>
                <a:gd name="T28" fmla="*/ 2147483647 w 91"/>
                <a:gd name="T29" fmla="*/ 0 h 122"/>
                <a:gd name="T30" fmla="*/ 2147483647 w 91"/>
                <a:gd name="T31" fmla="*/ 2147483647 h 122"/>
                <a:gd name="T32" fmla="*/ 2147483647 w 91"/>
                <a:gd name="T33" fmla="*/ 2147483647 h 122"/>
                <a:gd name="T34" fmla="*/ 2147483647 w 91"/>
                <a:gd name="T35" fmla="*/ 2147483647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122"/>
                <a:gd name="T56" fmla="*/ 91 w 91"/>
                <a:gd name="T57" fmla="*/ 122 h 1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122">
                  <a:moveTo>
                    <a:pt x="0" y="96"/>
                  </a:moveTo>
                  <a:lnTo>
                    <a:pt x="27" y="120"/>
                  </a:lnTo>
                  <a:lnTo>
                    <a:pt x="31" y="116"/>
                  </a:lnTo>
                  <a:lnTo>
                    <a:pt x="34" y="122"/>
                  </a:lnTo>
                  <a:lnTo>
                    <a:pt x="36" y="117"/>
                  </a:lnTo>
                  <a:lnTo>
                    <a:pt x="38" y="121"/>
                  </a:lnTo>
                  <a:lnTo>
                    <a:pt x="40" y="118"/>
                  </a:lnTo>
                  <a:lnTo>
                    <a:pt x="43" y="117"/>
                  </a:lnTo>
                  <a:lnTo>
                    <a:pt x="46" y="118"/>
                  </a:lnTo>
                  <a:lnTo>
                    <a:pt x="50" y="117"/>
                  </a:lnTo>
                  <a:lnTo>
                    <a:pt x="54" y="117"/>
                  </a:lnTo>
                  <a:lnTo>
                    <a:pt x="60" y="117"/>
                  </a:lnTo>
                  <a:lnTo>
                    <a:pt x="65" y="117"/>
                  </a:lnTo>
                  <a:lnTo>
                    <a:pt x="70" y="120"/>
                  </a:lnTo>
                  <a:lnTo>
                    <a:pt x="76" y="0"/>
                  </a:lnTo>
                  <a:lnTo>
                    <a:pt x="81" y="6"/>
                  </a:lnTo>
                  <a:lnTo>
                    <a:pt x="86" y="13"/>
                  </a:lnTo>
                  <a:lnTo>
                    <a:pt x="91" y="19"/>
                  </a:lnTo>
                </a:path>
              </a:pathLst>
            </a:custGeom>
            <a:noFill/>
            <a:ln w="11113">
              <a:solidFill>
                <a:srgbClr val="A0A0A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8" name="Freeform 1022"/>
            <p:cNvSpPr>
              <a:spLocks/>
            </p:cNvSpPr>
            <p:nvPr/>
          </p:nvSpPr>
          <p:spPr bwMode="auto">
            <a:xfrm>
              <a:off x="2946" y="1706"/>
              <a:ext cx="695" cy="1599"/>
            </a:xfrm>
            <a:custGeom>
              <a:avLst/>
              <a:gdLst>
                <a:gd name="T0" fmla="*/ 0 w 98"/>
                <a:gd name="T1" fmla="*/ 0 h 225"/>
                <a:gd name="T2" fmla="*/ 2147483647 w 98"/>
                <a:gd name="T3" fmla="*/ 2147483647 h 225"/>
                <a:gd name="T4" fmla="*/ 2147483647 w 98"/>
                <a:gd name="T5" fmla="*/ 2147483647 h 225"/>
                <a:gd name="T6" fmla="*/ 2147483647 w 98"/>
                <a:gd name="T7" fmla="*/ 2147483647 h 225"/>
                <a:gd name="T8" fmla="*/ 2147483647 w 98"/>
                <a:gd name="T9" fmla="*/ 2147483647 h 225"/>
                <a:gd name="T10" fmla="*/ 2147483647 w 98"/>
                <a:gd name="T11" fmla="*/ 2147483647 h 225"/>
                <a:gd name="T12" fmla="*/ 2147483647 w 98"/>
                <a:gd name="T13" fmla="*/ 2147483647 h 225"/>
                <a:gd name="T14" fmla="*/ 2147483647 w 98"/>
                <a:gd name="T15" fmla="*/ 2147483647 h 225"/>
                <a:gd name="T16" fmla="*/ 2147483647 w 98"/>
                <a:gd name="T17" fmla="*/ 2147483647 h 225"/>
                <a:gd name="T18" fmla="*/ 2147483647 w 98"/>
                <a:gd name="T19" fmla="*/ 2147483647 h 225"/>
                <a:gd name="T20" fmla="*/ 2147483647 w 98"/>
                <a:gd name="T21" fmla="*/ 2147483647 h 225"/>
                <a:gd name="T22" fmla="*/ 2147483647 w 98"/>
                <a:gd name="T23" fmla="*/ 2147483647 h 225"/>
                <a:gd name="T24" fmla="*/ 2147483647 w 98"/>
                <a:gd name="T25" fmla="*/ 2147483647 h 225"/>
                <a:gd name="T26" fmla="*/ 2147483647 w 98"/>
                <a:gd name="T27" fmla="*/ 2147483647 h 225"/>
                <a:gd name="T28" fmla="*/ 2147483647 w 98"/>
                <a:gd name="T29" fmla="*/ 2147483647 h 225"/>
                <a:gd name="T30" fmla="*/ 2147483647 w 98"/>
                <a:gd name="T31" fmla="*/ 2147483647 h 225"/>
                <a:gd name="T32" fmla="*/ 2147483647 w 98"/>
                <a:gd name="T33" fmla="*/ 2147483647 h 225"/>
                <a:gd name="T34" fmla="*/ 2147483647 w 98"/>
                <a:gd name="T35" fmla="*/ 2147483647 h 225"/>
                <a:gd name="T36" fmla="*/ 2147483647 w 98"/>
                <a:gd name="T37" fmla="*/ 2147483647 h 225"/>
                <a:gd name="T38" fmla="*/ 2147483647 w 98"/>
                <a:gd name="T39" fmla="*/ 2147483647 h 2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"/>
                <a:gd name="T61" fmla="*/ 0 h 225"/>
                <a:gd name="T62" fmla="*/ 98 w 98"/>
                <a:gd name="T63" fmla="*/ 225 h 2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" h="225">
                  <a:moveTo>
                    <a:pt x="0" y="0"/>
                  </a:moveTo>
                  <a:lnTo>
                    <a:pt x="5" y="8"/>
                  </a:lnTo>
                  <a:lnTo>
                    <a:pt x="11" y="16"/>
                  </a:lnTo>
                  <a:lnTo>
                    <a:pt x="16" y="26"/>
                  </a:lnTo>
                  <a:lnTo>
                    <a:pt x="21" y="37"/>
                  </a:lnTo>
                  <a:lnTo>
                    <a:pt x="26" y="48"/>
                  </a:lnTo>
                  <a:lnTo>
                    <a:pt x="31" y="61"/>
                  </a:lnTo>
                  <a:lnTo>
                    <a:pt x="36" y="75"/>
                  </a:lnTo>
                  <a:lnTo>
                    <a:pt x="42" y="89"/>
                  </a:lnTo>
                  <a:lnTo>
                    <a:pt x="47" y="102"/>
                  </a:lnTo>
                  <a:lnTo>
                    <a:pt x="52" y="115"/>
                  </a:lnTo>
                  <a:lnTo>
                    <a:pt x="57" y="127"/>
                  </a:lnTo>
                  <a:lnTo>
                    <a:pt x="62" y="139"/>
                  </a:lnTo>
                  <a:lnTo>
                    <a:pt x="67" y="149"/>
                  </a:lnTo>
                  <a:lnTo>
                    <a:pt x="72" y="160"/>
                  </a:lnTo>
                  <a:lnTo>
                    <a:pt x="78" y="170"/>
                  </a:lnTo>
                  <a:lnTo>
                    <a:pt x="83" y="180"/>
                  </a:lnTo>
                  <a:lnTo>
                    <a:pt x="88" y="191"/>
                  </a:lnTo>
                  <a:lnTo>
                    <a:pt x="93" y="206"/>
                  </a:lnTo>
                  <a:lnTo>
                    <a:pt x="98" y="225"/>
                  </a:lnTo>
                </a:path>
              </a:pathLst>
            </a:custGeom>
            <a:noFill/>
            <a:ln w="11113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49" name="Line 1023"/>
            <p:cNvSpPr>
              <a:spLocks noChangeShapeType="1"/>
            </p:cNvSpPr>
            <p:nvPr/>
          </p:nvSpPr>
          <p:spPr bwMode="auto">
            <a:xfrm flipV="1">
              <a:off x="2301" y="2246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0" name="Line 1024"/>
            <p:cNvSpPr>
              <a:spLocks noChangeShapeType="1"/>
            </p:cNvSpPr>
            <p:nvPr/>
          </p:nvSpPr>
          <p:spPr bwMode="auto">
            <a:xfrm>
              <a:off x="2287" y="224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1" name="Line 1025"/>
            <p:cNvSpPr>
              <a:spLocks noChangeShapeType="1"/>
            </p:cNvSpPr>
            <p:nvPr/>
          </p:nvSpPr>
          <p:spPr bwMode="auto">
            <a:xfrm>
              <a:off x="2301" y="225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2" name="Line 1026"/>
            <p:cNvSpPr>
              <a:spLocks noChangeShapeType="1"/>
            </p:cNvSpPr>
            <p:nvPr/>
          </p:nvSpPr>
          <p:spPr bwMode="auto">
            <a:xfrm>
              <a:off x="2287" y="226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3" name="Line 1027"/>
            <p:cNvSpPr>
              <a:spLocks noChangeShapeType="1"/>
            </p:cNvSpPr>
            <p:nvPr/>
          </p:nvSpPr>
          <p:spPr bwMode="auto">
            <a:xfrm flipV="1">
              <a:off x="2493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4" name="Line 1028"/>
            <p:cNvSpPr>
              <a:spLocks noChangeShapeType="1"/>
            </p:cNvSpPr>
            <p:nvPr/>
          </p:nvSpPr>
          <p:spPr bwMode="auto">
            <a:xfrm>
              <a:off x="2479" y="2417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5" name="Line 1029"/>
            <p:cNvSpPr>
              <a:spLocks noChangeShapeType="1"/>
            </p:cNvSpPr>
            <p:nvPr/>
          </p:nvSpPr>
          <p:spPr bwMode="auto">
            <a:xfrm>
              <a:off x="2493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6" name="Line 1030"/>
            <p:cNvSpPr>
              <a:spLocks noChangeShapeType="1"/>
            </p:cNvSpPr>
            <p:nvPr/>
          </p:nvSpPr>
          <p:spPr bwMode="auto">
            <a:xfrm>
              <a:off x="2479" y="2431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7" name="Line 1031"/>
            <p:cNvSpPr>
              <a:spLocks noChangeShapeType="1"/>
            </p:cNvSpPr>
            <p:nvPr/>
          </p:nvSpPr>
          <p:spPr bwMode="auto">
            <a:xfrm flipV="1">
              <a:off x="2521" y="2389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8" name="Line 1032"/>
            <p:cNvSpPr>
              <a:spLocks noChangeShapeType="1"/>
            </p:cNvSpPr>
            <p:nvPr/>
          </p:nvSpPr>
          <p:spPr bwMode="auto">
            <a:xfrm>
              <a:off x="2507" y="238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59" name="Line 1033"/>
            <p:cNvSpPr>
              <a:spLocks noChangeShapeType="1"/>
            </p:cNvSpPr>
            <p:nvPr/>
          </p:nvSpPr>
          <p:spPr bwMode="auto">
            <a:xfrm>
              <a:off x="2521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0" name="Line 1034"/>
            <p:cNvSpPr>
              <a:spLocks noChangeShapeType="1"/>
            </p:cNvSpPr>
            <p:nvPr/>
          </p:nvSpPr>
          <p:spPr bwMode="auto">
            <a:xfrm>
              <a:off x="2507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1" name="Line 1035"/>
            <p:cNvSpPr>
              <a:spLocks noChangeShapeType="1"/>
            </p:cNvSpPr>
            <p:nvPr/>
          </p:nvSpPr>
          <p:spPr bwMode="auto">
            <a:xfrm flipV="1">
              <a:off x="2542" y="2431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2" name="Line 1036"/>
            <p:cNvSpPr>
              <a:spLocks noChangeShapeType="1"/>
            </p:cNvSpPr>
            <p:nvPr/>
          </p:nvSpPr>
          <p:spPr bwMode="auto">
            <a:xfrm>
              <a:off x="2528" y="243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3" name="Line 1037"/>
            <p:cNvSpPr>
              <a:spLocks noChangeShapeType="1"/>
            </p:cNvSpPr>
            <p:nvPr/>
          </p:nvSpPr>
          <p:spPr bwMode="auto">
            <a:xfrm>
              <a:off x="2542" y="2438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4" name="Line 1038"/>
            <p:cNvSpPr>
              <a:spLocks noChangeShapeType="1"/>
            </p:cNvSpPr>
            <p:nvPr/>
          </p:nvSpPr>
          <p:spPr bwMode="auto">
            <a:xfrm>
              <a:off x="2528" y="2445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5" name="Line 1039"/>
            <p:cNvSpPr>
              <a:spLocks noChangeShapeType="1"/>
            </p:cNvSpPr>
            <p:nvPr/>
          </p:nvSpPr>
          <p:spPr bwMode="auto">
            <a:xfrm flipV="1">
              <a:off x="255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6" name="Line 1040"/>
            <p:cNvSpPr>
              <a:spLocks noChangeShapeType="1"/>
            </p:cNvSpPr>
            <p:nvPr/>
          </p:nvSpPr>
          <p:spPr bwMode="auto">
            <a:xfrm>
              <a:off x="2542" y="239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7" name="Line 1041"/>
            <p:cNvSpPr>
              <a:spLocks noChangeShapeType="1"/>
            </p:cNvSpPr>
            <p:nvPr/>
          </p:nvSpPr>
          <p:spPr bwMode="auto">
            <a:xfrm>
              <a:off x="2557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8" name="Line 1042"/>
            <p:cNvSpPr>
              <a:spLocks noChangeShapeType="1"/>
            </p:cNvSpPr>
            <p:nvPr/>
          </p:nvSpPr>
          <p:spPr bwMode="auto">
            <a:xfrm>
              <a:off x="2542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69" name="Line 1043"/>
            <p:cNvSpPr>
              <a:spLocks noChangeShapeType="1"/>
            </p:cNvSpPr>
            <p:nvPr/>
          </p:nvSpPr>
          <p:spPr bwMode="auto">
            <a:xfrm flipV="1">
              <a:off x="2571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0" name="Line 1044"/>
            <p:cNvSpPr>
              <a:spLocks noChangeShapeType="1"/>
            </p:cNvSpPr>
            <p:nvPr/>
          </p:nvSpPr>
          <p:spPr bwMode="auto">
            <a:xfrm>
              <a:off x="2557" y="242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1" name="Line 1045"/>
            <p:cNvSpPr>
              <a:spLocks noChangeShapeType="1"/>
            </p:cNvSpPr>
            <p:nvPr/>
          </p:nvSpPr>
          <p:spPr bwMode="auto">
            <a:xfrm>
              <a:off x="2571" y="2431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2" name="Line 1046"/>
            <p:cNvSpPr>
              <a:spLocks noChangeShapeType="1"/>
            </p:cNvSpPr>
            <p:nvPr/>
          </p:nvSpPr>
          <p:spPr bwMode="auto">
            <a:xfrm>
              <a:off x="2557" y="2438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3" name="Line 1047"/>
            <p:cNvSpPr>
              <a:spLocks noChangeShapeType="1"/>
            </p:cNvSpPr>
            <p:nvPr/>
          </p:nvSpPr>
          <p:spPr bwMode="auto">
            <a:xfrm flipV="1">
              <a:off x="2585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4" name="Line 1048"/>
            <p:cNvSpPr>
              <a:spLocks noChangeShapeType="1"/>
            </p:cNvSpPr>
            <p:nvPr/>
          </p:nvSpPr>
          <p:spPr bwMode="auto">
            <a:xfrm>
              <a:off x="2571" y="2403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5" name="Line 1049"/>
            <p:cNvSpPr>
              <a:spLocks noChangeShapeType="1"/>
            </p:cNvSpPr>
            <p:nvPr/>
          </p:nvSpPr>
          <p:spPr bwMode="auto">
            <a:xfrm>
              <a:off x="2585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6" name="Line 1050"/>
            <p:cNvSpPr>
              <a:spLocks noChangeShapeType="1"/>
            </p:cNvSpPr>
            <p:nvPr/>
          </p:nvSpPr>
          <p:spPr bwMode="auto">
            <a:xfrm>
              <a:off x="2571" y="2417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" name="Line 1051"/>
            <p:cNvSpPr>
              <a:spLocks noChangeShapeType="1"/>
            </p:cNvSpPr>
            <p:nvPr/>
          </p:nvSpPr>
          <p:spPr bwMode="auto">
            <a:xfrm flipV="1">
              <a:off x="260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" name="Line 1052"/>
            <p:cNvSpPr>
              <a:spLocks noChangeShapeType="1"/>
            </p:cNvSpPr>
            <p:nvPr/>
          </p:nvSpPr>
          <p:spPr bwMode="auto">
            <a:xfrm>
              <a:off x="2592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" name="Line 1053"/>
            <p:cNvSpPr>
              <a:spLocks noChangeShapeType="1"/>
            </p:cNvSpPr>
            <p:nvPr/>
          </p:nvSpPr>
          <p:spPr bwMode="auto">
            <a:xfrm>
              <a:off x="2606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" name="Line 1054"/>
            <p:cNvSpPr>
              <a:spLocks noChangeShapeType="1"/>
            </p:cNvSpPr>
            <p:nvPr/>
          </p:nvSpPr>
          <p:spPr bwMode="auto">
            <a:xfrm>
              <a:off x="2592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" name="Line 1055"/>
            <p:cNvSpPr>
              <a:spLocks noChangeShapeType="1"/>
            </p:cNvSpPr>
            <p:nvPr/>
          </p:nvSpPr>
          <p:spPr bwMode="auto">
            <a:xfrm flipV="1">
              <a:off x="2627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" name="Line 1056"/>
            <p:cNvSpPr>
              <a:spLocks noChangeShapeType="1"/>
            </p:cNvSpPr>
            <p:nvPr/>
          </p:nvSpPr>
          <p:spPr bwMode="auto">
            <a:xfrm>
              <a:off x="2613" y="2403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" name="Line 1057"/>
            <p:cNvSpPr>
              <a:spLocks noChangeShapeType="1"/>
            </p:cNvSpPr>
            <p:nvPr/>
          </p:nvSpPr>
          <p:spPr bwMode="auto">
            <a:xfrm>
              <a:off x="2627" y="2410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" name="Line 1058"/>
            <p:cNvSpPr>
              <a:spLocks noChangeShapeType="1"/>
            </p:cNvSpPr>
            <p:nvPr/>
          </p:nvSpPr>
          <p:spPr bwMode="auto">
            <a:xfrm>
              <a:off x="2613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" name="Line 1059"/>
            <p:cNvSpPr>
              <a:spLocks noChangeShapeType="1"/>
            </p:cNvSpPr>
            <p:nvPr/>
          </p:nvSpPr>
          <p:spPr bwMode="auto">
            <a:xfrm flipV="1">
              <a:off x="2656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" name="Line 1060"/>
            <p:cNvSpPr>
              <a:spLocks noChangeShapeType="1"/>
            </p:cNvSpPr>
            <p:nvPr/>
          </p:nvSpPr>
          <p:spPr bwMode="auto">
            <a:xfrm>
              <a:off x="2642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" name="Line 1061"/>
            <p:cNvSpPr>
              <a:spLocks noChangeShapeType="1"/>
            </p:cNvSpPr>
            <p:nvPr/>
          </p:nvSpPr>
          <p:spPr bwMode="auto">
            <a:xfrm>
              <a:off x="2656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" name="Line 1062"/>
            <p:cNvSpPr>
              <a:spLocks noChangeShapeType="1"/>
            </p:cNvSpPr>
            <p:nvPr/>
          </p:nvSpPr>
          <p:spPr bwMode="auto">
            <a:xfrm>
              <a:off x="2642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9" name="Line 1063"/>
            <p:cNvSpPr>
              <a:spLocks noChangeShapeType="1"/>
            </p:cNvSpPr>
            <p:nvPr/>
          </p:nvSpPr>
          <p:spPr bwMode="auto">
            <a:xfrm flipV="1">
              <a:off x="2684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0" name="Line 1064"/>
            <p:cNvSpPr>
              <a:spLocks noChangeShapeType="1"/>
            </p:cNvSpPr>
            <p:nvPr/>
          </p:nvSpPr>
          <p:spPr bwMode="auto">
            <a:xfrm>
              <a:off x="2670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1" name="Line 1065"/>
            <p:cNvSpPr>
              <a:spLocks noChangeShapeType="1"/>
            </p:cNvSpPr>
            <p:nvPr/>
          </p:nvSpPr>
          <p:spPr bwMode="auto">
            <a:xfrm>
              <a:off x="2684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2" name="Line 1066"/>
            <p:cNvSpPr>
              <a:spLocks noChangeShapeType="1"/>
            </p:cNvSpPr>
            <p:nvPr/>
          </p:nvSpPr>
          <p:spPr bwMode="auto">
            <a:xfrm>
              <a:off x="2670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3" name="Line 1067"/>
            <p:cNvSpPr>
              <a:spLocks noChangeShapeType="1"/>
            </p:cNvSpPr>
            <p:nvPr/>
          </p:nvSpPr>
          <p:spPr bwMode="auto">
            <a:xfrm flipV="1">
              <a:off x="2727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4" name="Line 1068"/>
            <p:cNvSpPr>
              <a:spLocks noChangeShapeType="1"/>
            </p:cNvSpPr>
            <p:nvPr/>
          </p:nvSpPr>
          <p:spPr bwMode="auto">
            <a:xfrm>
              <a:off x="2712" y="2396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5" name="Line 1069"/>
            <p:cNvSpPr>
              <a:spLocks noChangeShapeType="1"/>
            </p:cNvSpPr>
            <p:nvPr/>
          </p:nvSpPr>
          <p:spPr bwMode="auto">
            <a:xfrm>
              <a:off x="2727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6" name="Line 1070"/>
            <p:cNvSpPr>
              <a:spLocks noChangeShapeType="1"/>
            </p:cNvSpPr>
            <p:nvPr/>
          </p:nvSpPr>
          <p:spPr bwMode="auto">
            <a:xfrm>
              <a:off x="2712" y="2410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7" name="Line 1071"/>
            <p:cNvSpPr>
              <a:spLocks noChangeShapeType="1"/>
            </p:cNvSpPr>
            <p:nvPr/>
          </p:nvSpPr>
          <p:spPr bwMode="auto">
            <a:xfrm flipV="1">
              <a:off x="2762" y="2396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8" name="Line 1072"/>
            <p:cNvSpPr>
              <a:spLocks noChangeShapeType="1"/>
            </p:cNvSpPr>
            <p:nvPr/>
          </p:nvSpPr>
          <p:spPr bwMode="auto">
            <a:xfrm>
              <a:off x="2748" y="2396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99" name="Line 1073"/>
            <p:cNvSpPr>
              <a:spLocks noChangeShapeType="1"/>
            </p:cNvSpPr>
            <p:nvPr/>
          </p:nvSpPr>
          <p:spPr bwMode="auto">
            <a:xfrm>
              <a:off x="2762" y="2403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0" name="Line 1074"/>
            <p:cNvSpPr>
              <a:spLocks noChangeShapeType="1"/>
            </p:cNvSpPr>
            <p:nvPr/>
          </p:nvSpPr>
          <p:spPr bwMode="auto">
            <a:xfrm>
              <a:off x="2748" y="2410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1" name="Line 1075"/>
            <p:cNvSpPr>
              <a:spLocks noChangeShapeType="1"/>
            </p:cNvSpPr>
            <p:nvPr/>
          </p:nvSpPr>
          <p:spPr bwMode="auto">
            <a:xfrm flipV="1">
              <a:off x="2797" y="241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2" name="Line 1076"/>
            <p:cNvSpPr>
              <a:spLocks noChangeShapeType="1"/>
            </p:cNvSpPr>
            <p:nvPr/>
          </p:nvSpPr>
          <p:spPr bwMode="auto">
            <a:xfrm>
              <a:off x="2783" y="241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3" name="Line 1077"/>
            <p:cNvSpPr>
              <a:spLocks noChangeShapeType="1"/>
            </p:cNvSpPr>
            <p:nvPr/>
          </p:nvSpPr>
          <p:spPr bwMode="auto">
            <a:xfrm>
              <a:off x="2797" y="242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4" name="Line 1078"/>
            <p:cNvSpPr>
              <a:spLocks noChangeShapeType="1"/>
            </p:cNvSpPr>
            <p:nvPr/>
          </p:nvSpPr>
          <p:spPr bwMode="auto">
            <a:xfrm>
              <a:off x="2783" y="243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5" name="Line 1079"/>
            <p:cNvSpPr>
              <a:spLocks noChangeShapeType="1"/>
            </p:cNvSpPr>
            <p:nvPr/>
          </p:nvSpPr>
          <p:spPr bwMode="auto">
            <a:xfrm flipV="1">
              <a:off x="2840" y="156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6" name="Line 1080"/>
            <p:cNvSpPr>
              <a:spLocks noChangeShapeType="1"/>
            </p:cNvSpPr>
            <p:nvPr/>
          </p:nvSpPr>
          <p:spPr bwMode="auto">
            <a:xfrm>
              <a:off x="2826" y="1564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7" name="Line 1081"/>
            <p:cNvSpPr>
              <a:spLocks noChangeShapeType="1"/>
            </p:cNvSpPr>
            <p:nvPr/>
          </p:nvSpPr>
          <p:spPr bwMode="auto">
            <a:xfrm>
              <a:off x="2840" y="1571"/>
              <a:ext cx="0" cy="8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8" name="Line 1082"/>
            <p:cNvSpPr>
              <a:spLocks noChangeShapeType="1"/>
            </p:cNvSpPr>
            <p:nvPr/>
          </p:nvSpPr>
          <p:spPr bwMode="auto">
            <a:xfrm>
              <a:off x="2826" y="1579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09" name="Line 1083"/>
            <p:cNvSpPr>
              <a:spLocks noChangeShapeType="1"/>
            </p:cNvSpPr>
            <p:nvPr/>
          </p:nvSpPr>
          <p:spPr bwMode="auto">
            <a:xfrm flipV="1">
              <a:off x="2875" y="160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0" name="Line 1084"/>
            <p:cNvSpPr>
              <a:spLocks noChangeShapeType="1"/>
            </p:cNvSpPr>
            <p:nvPr/>
          </p:nvSpPr>
          <p:spPr bwMode="auto">
            <a:xfrm>
              <a:off x="2861" y="1607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1" name="Line 1085"/>
            <p:cNvSpPr>
              <a:spLocks noChangeShapeType="1"/>
            </p:cNvSpPr>
            <p:nvPr/>
          </p:nvSpPr>
          <p:spPr bwMode="auto">
            <a:xfrm>
              <a:off x="2875" y="161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2" name="Line 1086"/>
            <p:cNvSpPr>
              <a:spLocks noChangeShapeType="1"/>
            </p:cNvSpPr>
            <p:nvPr/>
          </p:nvSpPr>
          <p:spPr bwMode="auto">
            <a:xfrm>
              <a:off x="2861" y="1621"/>
              <a:ext cx="29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3" name="Line 1087"/>
            <p:cNvSpPr>
              <a:spLocks noChangeShapeType="1"/>
            </p:cNvSpPr>
            <p:nvPr/>
          </p:nvSpPr>
          <p:spPr bwMode="auto">
            <a:xfrm flipV="1">
              <a:off x="2911" y="1657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4" name="Line 1088"/>
            <p:cNvSpPr>
              <a:spLocks noChangeShapeType="1"/>
            </p:cNvSpPr>
            <p:nvPr/>
          </p:nvSpPr>
          <p:spPr bwMode="auto">
            <a:xfrm>
              <a:off x="2897" y="1657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5" name="Line 1089"/>
            <p:cNvSpPr>
              <a:spLocks noChangeShapeType="1"/>
            </p:cNvSpPr>
            <p:nvPr/>
          </p:nvSpPr>
          <p:spPr bwMode="auto">
            <a:xfrm>
              <a:off x="2911" y="1664"/>
              <a:ext cx="0" cy="7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6" name="Line 1090"/>
            <p:cNvSpPr>
              <a:spLocks noChangeShapeType="1"/>
            </p:cNvSpPr>
            <p:nvPr/>
          </p:nvSpPr>
          <p:spPr bwMode="auto">
            <a:xfrm>
              <a:off x="2897" y="1671"/>
              <a:ext cx="28" cy="0"/>
            </a:xfrm>
            <a:prstGeom prst="line">
              <a:avLst/>
            </a:prstGeom>
            <a:noFill/>
            <a:ln w="11113">
              <a:solidFill>
                <a:srgbClr val="A0A0A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7" name="Line 1091"/>
            <p:cNvSpPr>
              <a:spLocks noChangeShapeType="1"/>
            </p:cNvSpPr>
            <p:nvPr/>
          </p:nvSpPr>
          <p:spPr bwMode="auto">
            <a:xfrm flipV="1">
              <a:off x="2946" y="169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8" name="Line 1092"/>
            <p:cNvSpPr>
              <a:spLocks noChangeShapeType="1"/>
            </p:cNvSpPr>
            <p:nvPr/>
          </p:nvSpPr>
          <p:spPr bwMode="auto">
            <a:xfrm>
              <a:off x="2932" y="169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19" name="Line 1093"/>
            <p:cNvSpPr>
              <a:spLocks noChangeShapeType="1"/>
            </p:cNvSpPr>
            <p:nvPr/>
          </p:nvSpPr>
          <p:spPr bwMode="auto">
            <a:xfrm>
              <a:off x="2946" y="170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0" name="Line 1094"/>
            <p:cNvSpPr>
              <a:spLocks noChangeShapeType="1"/>
            </p:cNvSpPr>
            <p:nvPr/>
          </p:nvSpPr>
          <p:spPr bwMode="auto">
            <a:xfrm>
              <a:off x="2932" y="171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1" name="Line 1095"/>
            <p:cNvSpPr>
              <a:spLocks noChangeShapeType="1"/>
            </p:cNvSpPr>
            <p:nvPr/>
          </p:nvSpPr>
          <p:spPr bwMode="auto">
            <a:xfrm flipV="1">
              <a:off x="2982" y="175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2" name="Line 1096"/>
            <p:cNvSpPr>
              <a:spLocks noChangeShapeType="1"/>
            </p:cNvSpPr>
            <p:nvPr/>
          </p:nvSpPr>
          <p:spPr bwMode="auto">
            <a:xfrm>
              <a:off x="2968" y="175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3" name="Line 1097"/>
            <p:cNvSpPr>
              <a:spLocks noChangeShapeType="1"/>
            </p:cNvSpPr>
            <p:nvPr/>
          </p:nvSpPr>
          <p:spPr bwMode="auto">
            <a:xfrm>
              <a:off x="2982" y="176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4" name="Line 1098"/>
            <p:cNvSpPr>
              <a:spLocks noChangeShapeType="1"/>
            </p:cNvSpPr>
            <p:nvPr/>
          </p:nvSpPr>
          <p:spPr bwMode="auto">
            <a:xfrm>
              <a:off x="2968" y="177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5" name="Line 1099"/>
            <p:cNvSpPr>
              <a:spLocks noChangeShapeType="1"/>
            </p:cNvSpPr>
            <p:nvPr/>
          </p:nvSpPr>
          <p:spPr bwMode="auto">
            <a:xfrm flipV="1">
              <a:off x="3024" y="181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6" name="Line 1100"/>
            <p:cNvSpPr>
              <a:spLocks noChangeShapeType="1"/>
            </p:cNvSpPr>
            <p:nvPr/>
          </p:nvSpPr>
          <p:spPr bwMode="auto">
            <a:xfrm>
              <a:off x="3010" y="181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7" name="Line 1101"/>
            <p:cNvSpPr>
              <a:spLocks noChangeShapeType="1"/>
            </p:cNvSpPr>
            <p:nvPr/>
          </p:nvSpPr>
          <p:spPr bwMode="auto">
            <a:xfrm>
              <a:off x="3024" y="182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8" name="Line 1102"/>
            <p:cNvSpPr>
              <a:spLocks noChangeShapeType="1"/>
            </p:cNvSpPr>
            <p:nvPr/>
          </p:nvSpPr>
          <p:spPr bwMode="auto">
            <a:xfrm>
              <a:off x="3010" y="182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29" name="Line 1103"/>
            <p:cNvSpPr>
              <a:spLocks noChangeShapeType="1"/>
            </p:cNvSpPr>
            <p:nvPr/>
          </p:nvSpPr>
          <p:spPr bwMode="auto">
            <a:xfrm flipV="1">
              <a:off x="3060" y="188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0" name="Line 1104"/>
            <p:cNvSpPr>
              <a:spLocks noChangeShapeType="1"/>
            </p:cNvSpPr>
            <p:nvPr/>
          </p:nvSpPr>
          <p:spPr bwMode="auto">
            <a:xfrm>
              <a:off x="3046" y="1884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1" name="Line 1105"/>
            <p:cNvSpPr>
              <a:spLocks noChangeShapeType="1"/>
            </p:cNvSpPr>
            <p:nvPr/>
          </p:nvSpPr>
          <p:spPr bwMode="auto">
            <a:xfrm>
              <a:off x="3060" y="189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2" name="Line 1106"/>
            <p:cNvSpPr>
              <a:spLocks noChangeShapeType="1"/>
            </p:cNvSpPr>
            <p:nvPr/>
          </p:nvSpPr>
          <p:spPr bwMode="auto">
            <a:xfrm>
              <a:off x="3046" y="189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3" name="Line 1107"/>
            <p:cNvSpPr>
              <a:spLocks noChangeShapeType="1"/>
            </p:cNvSpPr>
            <p:nvPr/>
          </p:nvSpPr>
          <p:spPr bwMode="auto">
            <a:xfrm flipV="1">
              <a:off x="3095" y="196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4" name="Line 1108"/>
            <p:cNvSpPr>
              <a:spLocks noChangeShapeType="1"/>
            </p:cNvSpPr>
            <p:nvPr/>
          </p:nvSpPr>
          <p:spPr bwMode="auto">
            <a:xfrm>
              <a:off x="3081" y="196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5" name="Line 1109"/>
            <p:cNvSpPr>
              <a:spLocks noChangeShapeType="1"/>
            </p:cNvSpPr>
            <p:nvPr/>
          </p:nvSpPr>
          <p:spPr bwMode="auto">
            <a:xfrm>
              <a:off x="3095" y="196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6" name="Line 1110"/>
            <p:cNvSpPr>
              <a:spLocks noChangeShapeType="1"/>
            </p:cNvSpPr>
            <p:nvPr/>
          </p:nvSpPr>
          <p:spPr bwMode="auto">
            <a:xfrm>
              <a:off x="3081" y="197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7" name="Line 1111"/>
            <p:cNvSpPr>
              <a:spLocks noChangeShapeType="1"/>
            </p:cNvSpPr>
            <p:nvPr/>
          </p:nvSpPr>
          <p:spPr bwMode="auto">
            <a:xfrm flipV="1">
              <a:off x="3131" y="2040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8" name="Line 1112"/>
            <p:cNvSpPr>
              <a:spLocks noChangeShapeType="1"/>
            </p:cNvSpPr>
            <p:nvPr/>
          </p:nvSpPr>
          <p:spPr bwMode="auto">
            <a:xfrm>
              <a:off x="3116" y="204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39" name="Line 1113"/>
            <p:cNvSpPr>
              <a:spLocks noChangeShapeType="1"/>
            </p:cNvSpPr>
            <p:nvPr/>
          </p:nvSpPr>
          <p:spPr bwMode="auto">
            <a:xfrm>
              <a:off x="3131" y="204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0" name="Line 1114"/>
            <p:cNvSpPr>
              <a:spLocks noChangeShapeType="1"/>
            </p:cNvSpPr>
            <p:nvPr/>
          </p:nvSpPr>
          <p:spPr bwMode="auto">
            <a:xfrm>
              <a:off x="3116" y="2055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1" name="Line 1115"/>
            <p:cNvSpPr>
              <a:spLocks noChangeShapeType="1"/>
            </p:cNvSpPr>
            <p:nvPr/>
          </p:nvSpPr>
          <p:spPr bwMode="auto">
            <a:xfrm flipV="1">
              <a:off x="3166" y="213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2" name="Line 1116"/>
            <p:cNvSpPr>
              <a:spLocks noChangeShapeType="1"/>
            </p:cNvSpPr>
            <p:nvPr/>
          </p:nvSpPr>
          <p:spPr bwMode="auto">
            <a:xfrm>
              <a:off x="3152" y="213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3" name="Line 1117"/>
            <p:cNvSpPr>
              <a:spLocks noChangeShapeType="1"/>
            </p:cNvSpPr>
            <p:nvPr/>
          </p:nvSpPr>
          <p:spPr bwMode="auto">
            <a:xfrm>
              <a:off x="3166" y="214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4" name="Line 1118"/>
            <p:cNvSpPr>
              <a:spLocks noChangeShapeType="1"/>
            </p:cNvSpPr>
            <p:nvPr/>
          </p:nvSpPr>
          <p:spPr bwMode="auto">
            <a:xfrm>
              <a:off x="3152" y="214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5" name="Line 1119"/>
            <p:cNvSpPr>
              <a:spLocks noChangeShapeType="1"/>
            </p:cNvSpPr>
            <p:nvPr/>
          </p:nvSpPr>
          <p:spPr bwMode="auto">
            <a:xfrm flipV="1">
              <a:off x="3201" y="22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6" name="Line 1120"/>
            <p:cNvSpPr>
              <a:spLocks noChangeShapeType="1"/>
            </p:cNvSpPr>
            <p:nvPr/>
          </p:nvSpPr>
          <p:spPr bwMode="auto">
            <a:xfrm>
              <a:off x="3187" y="223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7" name="Line 1121"/>
            <p:cNvSpPr>
              <a:spLocks noChangeShapeType="1"/>
            </p:cNvSpPr>
            <p:nvPr/>
          </p:nvSpPr>
          <p:spPr bwMode="auto">
            <a:xfrm>
              <a:off x="3201" y="223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8" name="Line 1122"/>
            <p:cNvSpPr>
              <a:spLocks noChangeShapeType="1"/>
            </p:cNvSpPr>
            <p:nvPr/>
          </p:nvSpPr>
          <p:spPr bwMode="auto">
            <a:xfrm>
              <a:off x="3187" y="224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49" name="Line 1123"/>
            <p:cNvSpPr>
              <a:spLocks noChangeShapeType="1"/>
            </p:cNvSpPr>
            <p:nvPr/>
          </p:nvSpPr>
          <p:spPr bwMode="auto">
            <a:xfrm flipV="1">
              <a:off x="3244" y="233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0" name="Line 1124"/>
            <p:cNvSpPr>
              <a:spLocks noChangeShapeType="1"/>
            </p:cNvSpPr>
            <p:nvPr/>
          </p:nvSpPr>
          <p:spPr bwMode="auto">
            <a:xfrm>
              <a:off x="3230" y="233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1" name="Line 1125"/>
            <p:cNvSpPr>
              <a:spLocks noChangeShapeType="1"/>
            </p:cNvSpPr>
            <p:nvPr/>
          </p:nvSpPr>
          <p:spPr bwMode="auto">
            <a:xfrm>
              <a:off x="3244" y="233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2" name="Line 1126"/>
            <p:cNvSpPr>
              <a:spLocks noChangeShapeType="1"/>
            </p:cNvSpPr>
            <p:nvPr/>
          </p:nvSpPr>
          <p:spPr bwMode="auto">
            <a:xfrm>
              <a:off x="3230" y="234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3" name="Line 1127"/>
            <p:cNvSpPr>
              <a:spLocks noChangeShapeType="1"/>
            </p:cNvSpPr>
            <p:nvPr/>
          </p:nvSpPr>
          <p:spPr bwMode="auto">
            <a:xfrm flipV="1">
              <a:off x="3279" y="242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4" name="Line 1128"/>
            <p:cNvSpPr>
              <a:spLocks noChangeShapeType="1"/>
            </p:cNvSpPr>
            <p:nvPr/>
          </p:nvSpPr>
          <p:spPr bwMode="auto">
            <a:xfrm>
              <a:off x="3265" y="2424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5" name="Line 1129"/>
            <p:cNvSpPr>
              <a:spLocks noChangeShapeType="1"/>
            </p:cNvSpPr>
            <p:nvPr/>
          </p:nvSpPr>
          <p:spPr bwMode="auto">
            <a:xfrm>
              <a:off x="3279" y="243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6" name="Line 1130"/>
            <p:cNvSpPr>
              <a:spLocks noChangeShapeType="1"/>
            </p:cNvSpPr>
            <p:nvPr/>
          </p:nvSpPr>
          <p:spPr bwMode="auto">
            <a:xfrm>
              <a:off x="3265" y="243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7" name="Line 1131"/>
            <p:cNvSpPr>
              <a:spLocks noChangeShapeType="1"/>
            </p:cNvSpPr>
            <p:nvPr/>
          </p:nvSpPr>
          <p:spPr bwMode="auto">
            <a:xfrm flipV="1">
              <a:off x="3315" y="251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8" name="Line 1132"/>
            <p:cNvSpPr>
              <a:spLocks noChangeShapeType="1"/>
            </p:cNvSpPr>
            <p:nvPr/>
          </p:nvSpPr>
          <p:spPr bwMode="auto">
            <a:xfrm>
              <a:off x="3301" y="251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59" name="Line 1133"/>
            <p:cNvSpPr>
              <a:spLocks noChangeShapeType="1"/>
            </p:cNvSpPr>
            <p:nvPr/>
          </p:nvSpPr>
          <p:spPr bwMode="auto">
            <a:xfrm>
              <a:off x="3315" y="252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0" name="Line 1134"/>
            <p:cNvSpPr>
              <a:spLocks noChangeShapeType="1"/>
            </p:cNvSpPr>
            <p:nvPr/>
          </p:nvSpPr>
          <p:spPr bwMode="auto">
            <a:xfrm>
              <a:off x="3301" y="253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1" name="Line 1135"/>
            <p:cNvSpPr>
              <a:spLocks noChangeShapeType="1"/>
            </p:cNvSpPr>
            <p:nvPr/>
          </p:nvSpPr>
          <p:spPr bwMode="auto">
            <a:xfrm flipV="1">
              <a:off x="3350" y="260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2" name="Line 1136"/>
            <p:cNvSpPr>
              <a:spLocks noChangeShapeType="1"/>
            </p:cNvSpPr>
            <p:nvPr/>
          </p:nvSpPr>
          <p:spPr bwMode="auto">
            <a:xfrm>
              <a:off x="3336" y="260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3" name="Line 1137"/>
            <p:cNvSpPr>
              <a:spLocks noChangeShapeType="1"/>
            </p:cNvSpPr>
            <p:nvPr/>
          </p:nvSpPr>
          <p:spPr bwMode="auto">
            <a:xfrm>
              <a:off x="3350" y="2609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4" name="Line 1138"/>
            <p:cNvSpPr>
              <a:spLocks noChangeShapeType="1"/>
            </p:cNvSpPr>
            <p:nvPr/>
          </p:nvSpPr>
          <p:spPr bwMode="auto">
            <a:xfrm>
              <a:off x="3336" y="261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5" name="Line 1139"/>
            <p:cNvSpPr>
              <a:spLocks noChangeShapeType="1"/>
            </p:cNvSpPr>
            <p:nvPr/>
          </p:nvSpPr>
          <p:spPr bwMode="auto">
            <a:xfrm flipV="1">
              <a:off x="3386" y="268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6" name="Line 1140"/>
            <p:cNvSpPr>
              <a:spLocks noChangeShapeType="1"/>
            </p:cNvSpPr>
            <p:nvPr/>
          </p:nvSpPr>
          <p:spPr bwMode="auto">
            <a:xfrm>
              <a:off x="3372" y="268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7" name="Line 1141"/>
            <p:cNvSpPr>
              <a:spLocks noChangeShapeType="1"/>
            </p:cNvSpPr>
            <p:nvPr/>
          </p:nvSpPr>
          <p:spPr bwMode="auto">
            <a:xfrm>
              <a:off x="3386" y="269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8" name="Line 1142"/>
            <p:cNvSpPr>
              <a:spLocks noChangeShapeType="1"/>
            </p:cNvSpPr>
            <p:nvPr/>
          </p:nvSpPr>
          <p:spPr bwMode="auto">
            <a:xfrm>
              <a:off x="3372" y="270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69" name="Line 1143"/>
            <p:cNvSpPr>
              <a:spLocks noChangeShapeType="1"/>
            </p:cNvSpPr>
            <p:nvPr/>
          </p:nvSpPr>
          <p:spPr bwMode="auto">
            <a:xfrm flipV="1">
              <a:off x="3421" y="275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0" name="Line 1144"/>
            <p:cNvSpPr>
              <a:spLocks noChangeShapeType="1"/>
            </p:cNvSpPr>
            <p:nvPr/>
          </p:nvSpPr>
          <p:spPr bwMode="auto">
            <a:xfrm>
              <a:off x="3407" y="275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1" name="Line 1145"/>
            <p:cNvSpPr>
              <a:spLocks noChangeShapeType="1"/>
            </p:cNvSpPr>
            <p:nvPr/>
          </p:nvSpPr>
          <p:spPr bwMode="auto">
            <a:xfrm>
              <a:off x="3421" y="276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2" name="Line 1146"/>
            <p:cNvSpPr>
              <a:spLocks noChangeShapeType="1"/>
            </p:cNvSpPr>
            <p:nvPr/>
          </p:nvSpPr>
          <p:spPr bwMode="auto">
            <a:xfrm>
              <a:off x="3407" y="277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3" name="Line 1147"/>
            <p:cNvSpPr>
              <a:spLocks noChangeShapeType="1"/>
            </p:cNvSpPr>
            <p:nvPr/>
          </p:nvSpPr>
          <p:spPr bwMode="auto">
            <a:xfrm flipV="1">
              <a:off x="3457" y="28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4" name="Line 1148"/>
            <p:cNvSpPr>
              <a:spLocks noChangeShapeType="1"/>
            </p:cNvSpPr>
            <p:nvPr/>
          </p:nvSpPr>
          <p:spPr bwMode="auto">
            <a:xfrm>
              <a:off x="3442" y="2836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5" name="Line 1149"/>
            <p:cNvSpPr>
              <a:spLocks noChangeShapeType="1"/>
            </p:cNvSpPr>
            <p:nvPr/>
          </p:nvSpPr>
          <p:spPr bwMode="auto">
            <a:xfrm>
              <a:off x="3457" y="284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6" name="Line 1150"/>
            <p:cNvSpPr>
              <a:spLocks noChangeShapeType="1"/>
            </p:cNvSpPr>
            <p:nvPr/>
          </p:nvSpPr>
          <p:spPr bwMode="auto">
            <a:xfrm>
              <a:off x="3442" y="2850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7" name="Line 1151"/>
            <p:cNvSpPr>
              <a:spLocks noChangeShapeType="1"/>
            </p:cNvSpPr>
            <p:nvPr/>
          </p:nvSpPr>
          <p:spPr bwMode="auto">
            <a:xfrm flipV="1">
              <a:off x="3499" y="290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8" name="Line 1152"/>
            <p:cNvSpPr>
              <a:spLocks noChangeShapeType="1"/>
            </p:cNvSpPr>
            <p:nvPr/>
          </p:nvSpPr>
          <p:spPr bwMode="auto">
            <a:xfrm>
              <a:off x="3485" y="290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79" name="Line 1153"/>
            <p:cNvSpPr>
              <a:spLocks noChangeShapeType="1"/>
            </p:cNvSpPr>
            <p:nvPr/>
          </p:nvSpPr>
          <p:spPr bwMode="auto">
            <a:xfrm>
              <a:off x="3499" y="291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0" name="Line 1154"/>
            <p:cNvSpPr>
              <a:spLocks noChangeShapeType="1"/>
            </p:cNvSpPr>
            <p:nvPr/>
          </p:nvSpPr>
          <p:spPr bwMode="auto">
            <a:xfrm>
              <a:off x="3485" y="292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1" name="Line 1155"/>
            <p:cNvSpPr>
              <a:spLocks noChangeShapeType="1"/>
            </p:cNvSpPr>
            <p:nvPr/>
          </p:nvSpPr>
          <p:spPr bwMode="auto">
            <a:xfrm flipV="1">
              <a:off x="3535" y="297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2" name="Line 1156"/>
            <p:cNvSpPr>
              <a:spLocks noChangeShapeType="1"/>
            </p:cNvSpPr>
            <p:nvPr/>
          </p:nvSpPr>
          <p:spPr bwMode="auto">
            <a:xfrm>
              <a:off x="3520" y="2978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3" name="Line 1157"/>
            <p:cNvSpPr>
              <a:spLocks noChangeShapeType="1"/>
            </p:cNvSpPr>
            <p:nvPr/>
          </p:nvSpPr>
          <p:spPr bwMode="auto">
            <a:xfrm>
              <a:off x="3535" y="298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4" name="Line 1158"/>
            <p:cNvSpPr>
              <a:spLocks noChangeShapeType="1"/>
            </p:cNvSpPr>
            <p:nvPr/>
          </p:nvSpPr>
          <p:spPr bwMode="auto">
            <a:xfrm>
              <a:off x="3520" y="299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5" name="Line 1159"/>
            <p:cNvSpPr>
              <a:spLocks noChangeShapeType="1"/>
            </p:cNvSpPr>
            <p:nvPr/>
          </p:nvSpPr>
          <p:spPr bwMode="auto">
            <a:xfrm flipV="1">
              <a:off x="3570" y="3056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6" name="Line 1160"/>
            <p:cNvSpPr>
              <a:spLocks noChangeShapeType="1"/>
            </p:cNvSpPr>
            <p:nvPr/>
          </p:nvSpPr>
          <p:spPr bwMode="auto">
            <a:xfrm>
              <a:off x="3556" y="305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7" name="Line 1161"/>
            <p:cNvSpPr>
              <a:spLocks noChangeShapeType="1"/>
            </p:cNvSpPr>
            <p:nvPr/>
          </p:nvSpPr>
          <p:spPr bwMode="auto">
            <a:xfrm>
              <a:off x="3570" y="306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8" name="Line 1162"/>
            <p:cNvSpPr>
              <a:spLocks noChangeShapeType="1"/>
            </p:cNvSpPr>
            <p:nvPr/>
          </p:nvSpPr>
          <p:spPr bwMode="auto">
            <a:xfrm>
              <a:off x="3556" y="307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89" name="Line 1163"/>
            <p:cNvSpPr>
              <a:spLocks noChangeShapeType="1"/>
            </p:cNvSpPr>
            <p:nvPr/>
          </p:nvSpPr>
          <p:spPr bwMode="auto">
            <a:xfrm flipV="1">
              <a:off x="3605" y="316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0" name="Line 1164"/>
            <p:cNvSpPr>
              <a:spLocks noChangeShapeType="1"/>
            </p:cNvSpPr>
            <p:nvPr/>
          </p:nvSpPr>
          <p:spPr bwMode="auto">
            <a:xfrm>
              <a:off x="3591" y="3163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1" name="Line 1165"/>
            <p:cNvSpPr>
              <a:spLocks noChangeShapeType="1"/>
            </p:cNvSpPr>
            <p:nvPr/>
          </p:nvSpPr>
          <p:spPr bwMode="auto">
            <a:xfrm>
              <a:off x="3605" y="317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2" name="Line 1166"/>
            <p:cNvSpPr>
              <a:spLocks noChangeShapeType="1"/>
            </p:cNvSpPr>
            <p:nvPr/>
          </p:nvSpPr>
          <p:spPr bwMode="auto">
            <a:xfrm>
              <a:off x="3591" y="317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3" name="Line 1167"/>
            <p:cNvSpPr>
              <a:spLocks noChangeShapeType="1"/>
            </p:cNvSpPr>
            <p:nvPr/>
          </p:nvSpPr>
          <p:spPr bwMode="auto">
            <a:xfrm flipV="1">
              <a:off x="3641" y="329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4" name="Line 1168"/>
            <p:cNvSpPr>
              <a:spLocks noChangeShapeType="1"/>
            </p:cNvSpPr>
            <p:nvPr/>
          </p:nvSpPr>
          <p:spPr bwMode="auto">
            <a:xfrm>
              <a:off x="3627" y="329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5" name="Line 1169"/>
            <p:cNvSpPr>
              <a:spLocks noChangeShapeType="1"/>
            </p:cNvSpPr>
            <p:nvPr/>
          </p:nvSpPr>
          <p:spPr bwMode="auto">
            <a:xfrm>
              <a:off x="3641" y="330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6" name="Line 1170"/>
            <p:cNvSpPr>
              <a:spLocks noChangeShapeType="1"/>
            </p:cNvSpPr>
            <p:nvPr/>
          </p:nvSpPr>
          <p:spPr bwMode="auto">
            <a:xfrm>
              <a:off x="3627" y="331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7" name="Freeform 1171"/>
            <p:cNvSpPr>
              <a:spLocks/>
            </p:cNvSpPr>
            <p:nvPr/>
          </p:nvSpPr>
          <p:spPr bwMode="auto">
            <a:xfrm>
              <a:off x="2287" y="2545"/>
              <a:ext cx="1354" cy="1137"/>
            </a:xfrm>
            <a:custGeom>
              <a:avLst/>
              <a:gdLst>
                <a:gd name="T0" fmla="*/ 0 w 191"/>
                <a:gd name="T1" fmla="*/ 2147483647 h 160"/>
                <a:gd name="T2" fmla="*/ 2147483647 w 191"/>
                <a:gd name="T3" fmla="*/ 0 h 160"/>
                <a:gd name="T4" fmla="*/ 2147483647 w 191"/>
                <a:gd name="T5" fmla="*/ 2147483647 h 160"/>
                <a:gd name="T6" fmla="*/ 2147483647 w 191"/>
                <a:gd name="T7" fmla="*/ 2147483647 h 160"/>
                <a:gd name="T8" fmla="*/ 2147483647 w 191"/>
                <a:gd name="T9" fmla="*/ 2147483647 h 160"/>
                <a:gd name="T10" fmla="*/ 2147483647 w 191"/>
                <a:gd name="T11" fmla="*/ 2147483647 h 160"/>
                <a:gd name="T12" fmla="*/ 2147483647 w 191"/>
                <a:gd name="T13" fmla="*/ 2147483647 h 160"/>
                <a:gd name="T14" fmla="*/ 2147483647 w 191"/>
                <a:gd name="T15" fmla="*/ 2147483647 h 160"/>
                <a:gd name="T16" fmla="*/ 2147483647 w 191"/>
                <a:gd name="T17" fmla="*/ 2147483647 h 160"/>
                <a:gd name="T18" fmla="*/ 2147483647 w 191"/>
                <a:gd name="T19" fmla="*/ 2147483647 h 160"/>
                <a:gd name="T20" fmla="*/ 2147483647 w 191"/>
                <a:gd name="T21" fmla="*/ 2147483647 h 160"/>
                <a:gd name="T22" fmla="*/ 2147483647 w 191"/>
                <a:gd name="T23" fmla="*/ 2147483647 h 160"/>
                <a:gd name="T24" fmla="*/ 2147483647 w 191"/>
                <a:gd name="T25" fmla="*/ 2147483647 h 160"/>
                <a:gd name="T26" fmla="*/ 2147483647 w 191"/>
                <a:gd name="T27" fmla="*/ 2147483647 h 160"/>
                <a:gd name="T28" fmla="*/ 2147483647 w 191"/>
                <a:gd name="T29" fmla="*/ 2147483647 h 160"/>
                <a:gd name="T30" fmla="*/ 2147483647 w 191"/>
                <a:gd name="T31" fmla="*/ 2147483647 h 160"/>
                <a:gd name="T32" fmla="*/ 2147483647 w 191"/>
                <a:gd name="T33" fmla="*/ 2147483647 h 160"/>
                <a:gd name="T34" fmla="*/ 2147483647 w 191"/>
                <a:gd name="T35" fmla="*/ 2147483647 h 160"/>
                <a:gd name="T36" fmla="*/ 2147483647 w 191"/>
                <a:gd name="T37" fmla="*/ 2147483647 h 160"/>
                <a:gd name="T38" fmla="*/ 2147483647 w 191"/>
                <a:gd name="T39" fmla="*/ 2147483647 h 160"/>
                <a:gd name="T40" fmla="*/ 2147483647 w 191"/>
                <a:gd name="T41" fmla="*/ 2147483647 h 160"/>
                <a:gd name="T42" fmla="*/ 2147483647 w 191"/>
                <a:gd name="T43" fmla="*/ 2147483647 h 160"/>
                <a:gd name="T44" fmla="*/ 2147483647 w 191"/>
                <a:gd name="T45" fmla="*/ 2147483647 h 160"/>
                <a:gd name="T46" fmla="*/ 2147483647 w 191"/>
                <a:gd name="T47" fmla="*/ 2147483647 h 160"/>
                <a:gd name="T48" fmla="*/ 2147483647 w 191"/>
                <a:gd name="T49" fmla="*/ 2147483647 h 160"/>
                <a:gd name="T50" fmla="*/ 2147483647 w 191"/>
                <a:gd name="T51" fmla="*/ 2147483647 h 160"/>
                <a:gd name="T52" fmla="*/ 2147483647 w 191"/>
                <a:gd name="T53" fmla="*/ 2147483647 h 160"/>
                <a:gd name="T54" fmla="*/ 2147483647 w 191"/>
                <a:gd name="T55" fmla="*/ 2147483647 h 160"/>
                <a:gd name="T56" fmla="*/ 2147483647 w 191"/>
                <a:gd name="T57" fmla="*/ 2147483647 h 160"/>
                <a:gd name="T58" fmla="*/ 2147483647 w 191"/>
                <a:gd name="T59" fmla="*/ 2147483647 h 160"/>
                <a:gd name="T60" fmla="*/ 2147483647 w 191"/>
                <a:gd name="T61" fmla="*/ 2147483647 h 160"/>
                <a:gd name="T62" fmla="*/ 2147483647 w 191"/>
                <a:gd name="T63" fmla="*/ 2147483647 h 160"/>
                <a:gd name="T64" fmla="*/ 2147483647 w 191"/>
                <a:gd name="T65" fmla="*/ 2147483647 h 160"/>
                <a:gd name="T66" fmla="*/ 2147483647 w 191"/>
                <a:gd name="T67" fmla="*/ 2147483647 h 160"/>
                <a:gd name="T68" fmla="*/ 2147483647 w 191"/>
                <a:gd name="T69" fmla="*/ 2147483647 h 160"/>
                <a:gd name="T70" fmla="*/ 2147483647 w 191"/>
                <a:gd name="T71" fmla="*/ 2147483647 h 160"/>
                <a:gd name="T72" fmla="*/ 2147483647 w 191"/>
                <a:gd name="T73" fmla="*/ 2147483647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1"/>
                <a:gd name="T112" fmla="*/ 0 h 160"/>
                <a:gd name="T113" fmla="*/ 191 w 191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1" h="160">
                  <a:moveTo>
                    <a:pt x="0" y="19"/>
                  </a:moveTo>
                  <a:lnTo>
                    <a:pt x="29" y="0"/>
                  </a:lnTo>
                  <a:lnTo>
                    <a:pt x="32" y="44"/>
                  </a:lnTo>
                  <a:lnTo>
                    <a:pt x="35" y="44"/>
                  </a:lnTo>
                  <a:lnTo>
                    <a:pt x="38" y="28"/>
                  </a:lnTo>
                  <a:lnTo>
                    <a:pt x="40" y="50"/>
                  </a:lnTo>
                  <a:lnTo>
                    <a:pt x="42" y="18"/>
                  </a:lnTo>
                  <a:lnTo>
                    <a:pt x="45" y="23"/>
                  </a:lnTo>
                  <a:lnTo>
                    <a:pt x="48" y="45"/>
                  </a:lnTo>
                  <a:lnTo>
                    <a:pt x="52" y="77"/>
                  </a:lnTo>
                  <a:lnTo>
                    <a:pt x="56" y="56"/>
                  </a:lnTo>
                  <a:lnTo>
                    <a:pt x="62" y="82"/>
                  </a:lnTo>
                  <a:lnTo>
                    <a:pt x="67" y="42"/>
                  </a:lnTo>
                  <a:lnTo>
                    <a:pt x="72" y="112"/>
                  </a:lnTo>
                  <a:lnTo>
                    <a:pt x="78" y="67"/>
                  </a:lnTo>
                  <a:lnTo>
                    <a:pt x="83" y="107"/>
                  </a:lnTo>
                  <a:lnTo>
                    <a:pt x="88" y="93"/>
                  </a:lnTo>
                  <a:lnTo>
                    <a:pt x="93" y="115"/>
                  </a:lnTo>
                  <a:lnTo>
                    <a:pt x="98" y="77"/>
                  </a:lnTo>
                  <a:lnTo>
                    <a:pt x="104" y="82"/>
                  </a:lnTo>
                  <a:lnTo>
                    <a:pt x="109" y="118"/>
                  </a:lnTo>
                  <a:lnTo>
                    <a:pt x="114" y="128"/>
                  </a:lnTo>
                  <a:lnTo>
                    <a:pt x="119" y="141"/>
                  </a:lnTo>
                  <a:lnTo>
                    <a:pt x="124" y="99"/>
                  </a:lnTo>
                  <a:lnTo>
                    <a:pt x="129" y="126"/>
                  </a:lnTo>
                  <a:lnTo>
                    <a:pt x="135" y="132"/>
                  </a:lnTo>
                  <a:lnTo>
                    <a:pt x="140" y="133"/>
                  </a:lnTo>
                  <a:lnTo>
                    <a:pt x="145" y="150"/>
                  </a:lnTo>
                  <a:lnTo>
                    <a:pt x="150" y="160"/>
                  </a:lnTo>
                  <a:lnTo>
                    <a:pt x="155" y="100"/>
                  </a:lnTo>
                  <a:lnTo>
                    <a:pt x="160" y="112"/>
                  </a:lnTo>
                  <a:lnTo>
                    <a:pt x="165" y="105"/>
                  </a:lnTo>
                  <a:lnTo>
                    <a:pt x="171" y="106"/>
                  </a:lnTo>
                  <a:lnTo>
                    <a:pt x="176" y="121"/>
                  </a:lnTo>
                  <a:lnTo>
                    <a:pt x="181" y="128"/>
                  </a:lnTo>
                  <a:lnTo>
                    <a:pt x="186" y="125"/>
                  </a:lnTo>
                  <a:lnTo>
                    <a:pt x="191" y="132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8" name="Line 1172"/>
            <p:cNvSpPr>
              <a:spLocks noChangeShapeType="1"/>
            </p:cNvSpPr>
            <p:nvPr/>
          </p:nvSpPr>
          <p:spPr bwMode="auto">
            <a:xfrm flipV="1">
              <a:off x="2287" y="267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99" name="Line 1173"/>
            <p:cNvSpPr>
              <a:spLocks noChangeShapeType="1"/>
            </p:cNvSpPr>
            <p:nvPr/>
          </p:nvSpPr>
          <p:spPr bwMode="auto">
            <a:xfrm>
              <a:off x="2273" y="267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0" name="Line 1174"/>
            <p:cNvSpPr>
              <a:spLocks noChangeShapeType="1"/>
            </p:cNvSpPr>
            <p:nvPr/>
          </p:nvSpPr>
          <p:spPr bwMode="auto">
            <a:xfrm>
              <a:off x="2287" y="268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1" name="Line 1175"/>
            <p:cNvSpPr>
              <a:spLocks noChangeShapeType="1"/>
            </p:cNvSpPr>
            <p:nvPr/>
          </p:nvSpPr>
          <p:spPr bwMode="auto">
            <a:xfrm>
              <a:off x="2273" y="268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2" name="Line 1176"/>
            <p:cNvSpPr>
              <a:spLocks noChangeShapeType="1"/>
            </p:cNvSpPr>
            <p:nvPr/>
          </p:nvSpPr>
          <p:spPr bwMode="auto">
            <a:xfrm flipV="1">
              <a:off x="2493" y="253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3" name="Line 1177"/>
            <p:cNvSpPr>
              <a:spLocks noChangeShapeType="1"/>
            </p:cNvSpPr>
            <p:nvPr/>
          </p:nvSpPr>
          <p:spPr bwMode="auto">
            <a:xfrm>
              <a:off x="2479" y="2538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4" name="Line 1178"/>
            <p:cNvSpPr>
              <a:spLocks noChangeShapeType="1"/>
            </p:cNvSpPr>
            <p:nvPr/>
          </p:nvSpPr>
          <p:spPr bwMode="auto">
            <a:xfrm>
              <a:off x="2493" y="254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5" name="Line 1179"/>
            <p:cNvSpPr>
              <a:spLocks noChangeShapeType="1"/>
            </p:cNvSpPr>
            <p:nvPr/>
          </p:nvSpPr>
          <p:spPr bwMode="auto">
            <a:xfrm>
              <a:off x="2479" y="2552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6" name="Line 1180"/>
            <p:cNvSpPr>
              <a:spLocks noChangeShapeType="1"/>
            </p:cNvSpPr>
            <p:nvPr/>
          </p:nvSpPr>
          <p:spPr bwMode="auto">
            <a:xfrm flipV="1">
              <a:off x="2514" y="285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7" name="Line 1181"/>
            <p:cNvSpPr>
              <a:spLocks noChangeShapeType="1"/>
            </p:cNvSpPr>
            <p:nvPr/>
          </p:nvSpPr>
          <p:spPr bwMode="auto">
            <a:xfrm>
              <a:off x="2500" y="285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8" name="Line 1182"/>
            <p:cNvSpPr>
              <a:spLocks noChangeShapeType="1"/>
            </p:cNvSpPr>
            <p:nvPr/>
          </p:nvSpPr>
          <p:spPr bwMode="auto">
            <a:xfrm>
              <a:off x="2514" y="2857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09" name="Line 1183"/>
            <p:cNvSpPr>
              <a:spLocks noChangeShapeType="1"/>
            </p:cNvSpPr>
            <p:nvPr/>
          </p:nvSpPr>
          <p:spPr bwMode="auto">
            <a:xfrm>
              <a:off x="2500" y="286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0" name="Line 1184"/>
            <p:cNvSpPr>
              <a:spLocks noChangeShapeType="1"/>
            </p:cNvSpPr>
            <p:nvPr/>
          </p:nvSpPr>
          <p:spPr bwMode="auto">
            <a:xfrm flipV="1">
              <a:off x="2535" y="285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1" name="Line 1185"/>
            <p:cNvSpPr>
              <a:spLocks noChangeShapeType="1"/>
            </p:cNvSpPr>
            <p:nvPr/>
          </p:nvSpPr>
          <p:spPr bwMode="auto">
            <a:xfrm>
              <a:off x="2521" y="285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2" name="Line 1186"/>
            <p:cNvSpPr>
              <a:spLocks noChangeShapeType="1"/>
            </p:cNvSpPr>
            <p:nvPr/>
          </p:nvSpPr>
          <p:spPr bwMode="auto">
            <a:xfrm>
              <a:off x="2535" y="2857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3" name="Line 1187"/>
            <p:cNvSpPr>
              <a:spLocks noChangeShapeType="1"/>
            </p:cNvSpPr>
            <p:nvPr/>
          </p:nvSpPr>
          <p:spPr bwMode="auto">
            <a:xfrm>
              <a:off x="2521" y="286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4" name="Line 1188"/>
            <p:cNvSpPr>
              <a:spLocks noChangeShapeType="1"/>
            </p:cNvSpPr>
            <p:nvPr/>
          </p:nvSpPr>
          <p:spPr bwMode="auto">
            <a:xfrm flipV="1">
              <a:off x="2557" y="2737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5" name="Line 1189"/>
            <p:cNvSpPr>
              <a:spLocks noChangeShapeType="1"/>
            </p:cNvSpPr>
            <p:nvPr/>
          </p:nvSpPr>
          <p:spPr bwMode="auto">
            <a:xfrm>
              <a:off x="2542" y="273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6" name="Line 1190"/>
            <p:cNvSpPr>
              <a:spLocks noChangeShapeType="1"/>
            </p:cNvSpPr>
            <p:nvPr/>
          </p:nvSpPr>
          <p:spPr bwMode="auto">
            <a:xfrm>
              <a:off x="2557" y="2744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7" name="Line 1191"/>
            <p:cNvSpPr>
              <a:spLocks noChangeShapeType="1"/>
            </p:cNvSpPr>
            <p:nvPr/>
          </p:nvSpPr>
          <p:spPr bwMode="auto">
            <a:xfrm>
              <a:off x="2542" y="2751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8" name="Line 1192"/>
            <p:cNvSpPr>
              <a:spLocks noChangeShapeType="1"/>
            </p:cNvSpPr>
            <p:nvPr/>
          </p:nvSpPr>
          <p:spPr bwMode="auto">
            <a:xfrm flipV="1">
              <a:off x="2571" y="289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19" name="Line 1193"/>
            <p:cNvSpPr>
              <a:spLocks noChangeShapeType="1"/>
            </p:cNvSpPr>
            <p:nvPr/>
          </p:nvSpPr>
          <p:spPr bwMode="auto">
            <a:xfrm>
              <a:off x="2557" y="2893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0" name="Line 1194"/>
            <p:cNvSpPr>
              <a:spLocks noChangeShapeType="1"/>
            </p:cNvSpPr>
            <p:nvPr/>
          </p:nvSpPr>
          <p:spPr bwMode="auto">
            <a:xfrm>
              <a:off x="2571" y="2900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1" name="Line 1195"/>
            <p:cNvSpPr>
              <a:spLocks noChangeShapeType="1"/>
            </p:cNvSpPr>
            <p:nvPr/>
          </p:nvSpPr>
          <p:spPr bwMode="auto">
            <a:xfrm>
              <a:off x="2557" y="2907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2" name="Line 1196"/>
            <p:cNvSpPr>
              <a:spLocks noChangeShapeType="1"/>
            </p:cNvSpPr>
            <p:nvPr/>
          </p:nvSpPr>
          <p:spPr bwMode="auto">
            <a:xfrm flipV="1">
              <a:off x="2585" y="266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3" name="Line 1197"/>
            <p:cNvSpPr>
              <a:spLocks noChangeShapeType="1"/>
            </p:cNvSpPr>
            <p:nvPr/>
          </p:nvSpPr>
          <p:spPr bwMode="auto">
            <a:xfrm>
              <a:off x="2571" y="2666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4" name="Line 1198"/>
            <p:cNvSpPr>
              <a:spLocks noChangeShapeType="1"/>
            </p:cNvSpPr>
            <p:nvPr/>
          </p:nvSpPr>
          <p:spPr bwMode="auto">
            <a:xfrm>
              <a:off x="2585" y="2673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5" name="Line 1199"/>
            <p:cNvSpPr>
              <a:spLocks noChangeShapeType="1"/>
            </p:cNvSpPr>
            <p:nvPr/>
          </p:nvSpPr>
          <p:spPr bwMode="auto">
            <a:xfrm>
              <a:off x="2571" y="2680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6" name="Line 1200"/>
            <p:cNvSpPr>
              <a:spLocks noChangeShapeType="1"/>
            </p:cNvSpPr>
            <p:nvPr/>
          </p:nvSpPr>
          <p:spPr bwMode="auto">
            <a:xfrm flipV="1">
              <a:off x="2606" y="2701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7" name="Line 1201"/>
            <p:cNvSpPr>
              <a:spLocks noChangeShapeType="1"/>
            </p:cNvSpPr>
            <p:nvPr/>
          </p:nvSpPr>
          <p:spPr bwMode="auto">
            <a:xfrm>
              <a:off x="2592" y="2701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8" name="Line 1202"/>
            <p:cNvSpPr>
              <a:spLocks noChangeShapeType="1"/>
            </p:cNvSpPr>
            <p:nvPr/>
          </p:nvSpPr>
          <p:spPr bwMode="auto">
            <a:xfrm>
              <a:off x="2606" y="2708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29" name="Line 1203"/>
            <p:cNvSpPr>
              <a:spLocks noChangeShapeType="1"/>
            </p:cNvSpPr>
            <p:nvPr/>
          </p:nvSpPr>
          <p:spPr bwMode="auto">
            <a:xfrm>
              <a:off x="2592" y="271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0" name="Line 1204"/>
            <p:cNvSpPr>
              <a:spLocks noChangeShapeType="1"/>
            </p:cNvSpPr>
            <p:nvPr/>
          </p:nvSpPr>
          <p:spPr bwMode="auto">
            <a:xfrm flipV="1">
              <a:off x="2627" y="2857"/>
              <a:ext cx="0" cy="8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1" name="Line 1205"/>
            <p:cNvSpPr>
              <a:spLocks noChangeShapeType="1"/>
            </p:cNvSpPr>
            <p:nvPr/>
          </p:nvSpPr>
          <p:spPr bwMode="auto">
            <a:xfrm>
              <a:off x="2613" y="2857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2" name="Line 1206"/>
            <p:cNvSpPr>
              <a:spLocks noChangeShapeType="1"/>
            </p:cNvSpPr>
            <p:nvPr/>
          </p:nvSpPr>
          <p:spPr bwMode="auto">
            <a:xfrm>
              <a:off x="2627" y="286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3" name="Line 1207"/>
            <p:cNvSpPr>
              <a:spLocks noChangeShapeType="1"/>
            </p:cNvSpPr>
            <p:nvPr/>
          </p:nvSpPr>
          <p:spPr bwMode="auto">
            <a:xfrm>
              <a:off x="2613" y="2872"/>
              <a:ext cx="29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4" name="Line 1208"/>
            <p:cNvSpPr>
              <a:spLocks noChangeShapeType="1"/>
            </p:cNvSpPr>
            <p:nvPr/>
          </p:nvSpPr>
          <p:spPr bwMode="auto">
            <a:xfrm flipV="1">
              <a:off x="2656" y="3085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5" name="Line 1209"/>
            <p:cNvSpPr>
              <a:spLocks noChangeShapeType="1"/>
            </p:cNvSpPr>
            <p:nvPr/>
          </p:nvSpPr>
          <p:spPr bwMode="auto">
            <a:xfrm>
              <a:off x="2642" y="3085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6" name="Line 1210"/>
            <p:cNvSpPr>
              <a:spLocks noChangeShapeType="1"/>
            </p:cNvSpPr>
            <p:nvPr/>
          </p:nvSpPr>
          <p:spPr bwMode="auto">
            <a:xfrm>
              <a:off x="2656" y="3092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7" name="Line 1211"/>
            <p:cNvSpPr>
              <a:spLocks noChangeShapeType="1"/>
            </p:cNvSpPr>
            <p:nvPr/>
          </p:nvSpPr>
          <p:spPr bwMode="auto">
            <a:xfrm>
              <a:off x="2642" y="3099"/>
              <a:ext cx="28" cy="0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38" name="Line 1212"/>
            <p:cNvSpPr>
              <a:spLocks noChangeShapeType="1"/>
            </p:cNvSpPr>
            <p:nvPr/>
          </p:nvSpPr>
          <p:spPr bwMode="auto">
            <a:xfrm flipV="1">
              <a:off x="2684" y="2936"/>
              <a:ext cx="0" cy="7"/>
            </a:xfrm>
            <a:prstGeom prst="line">
              <a:avLst/>
            </a:prstGeom>
            <a:noFill/>
            <a:ln w="11113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0" name="Group 1414"/>
          <p:cNvGrpSpPr>
            <a:grpSpLocks/>
          </p:cNvGrpSpPr>
          <p:nvPr/>
        </p:nvGrpSpPr>
        <p:grpSpPr bwMode="auto">
          <a:xfrm>
            <a:off x="5132389" y="4175125"/>
            <a:ext cx="2193925" cy="2109788"/>
            <a:chOff x="2273" y="2630"/>
            <a:chExt cx="1382" cy="1329"/>
          </a:xfrm>
        </p:grpSpPr>
        <p:sp>
          <p:nvSpPr>
            <p:cNvPr id="11539" name="Line 1214"/>
            <p:cNvSpPr>
              <a:spLocks noChangeShapeType="1"/>
            </p:cNvSpPr>
            <p:nvPr/>
          </p:nvSpPr>
          <p:spPr bwMode="auto">
            <a:xfrm>
              <a:off x="2670" y="2936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0" name="Line 1215"/>
            <p:cNvSpPr>
              <a:spLocks noChangeShapeType="1"/>
            </p:cNvSpPr>
            <p:nvPr/>
          </p:nvSpPr>
          <p:spPr bwMode="auto">
            <a:xfrm>
              <a:off x="2684" y="294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1" name="Line 1216"/>
            <p:cNvSpPr>
              <a:spLocks noChangeShapeType="1"/>
            </p:cNvSpPr>
            <p:nvPr/>
          </p:nvSpPr>
          <p:spPr bwMode="auto">
            <a:xfrm>
              <a:off x="2670" y="295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2" name="Line 1217"/>
            <p:cNvSpPr>
              <a:spLocks noChangeShapeType="1"/>
            </p:cNvSpPr>
            <p:nvPr/>
          </p:nvSpPr>
          <p:spPr bwMode="auto">
            <a:xfrm flipV="1">
              <a:off x="2727" y="312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3" name="Line 1218"/>
            <p:cNvSpPr>
              <a:spLocks noChangeShapeType="1"/>
            </p:cNvSpPr>
            <p:nvPr/>
          </p:nvSpPr>
          <p:spPr bwMode="auto">
            <a:xfrm>
              <a:off x="2712" y="3120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4" name="Line 1219"/>
            <p:cNvSpPr>
              <a:spLocks noChangeShapeType="1"/>
            </p:cNvSpPr>
            <p:nvPr/>
          </p:nvSpPr>
          <p:spPr bwMode="auto">
            <a:xfrm>
              <a:off x="2727" y="3127"/>
              <a:ext cx="0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5" name="Line 1220"/>
            <p:cNvSpPr>
              <a:spLocks noChangeShapeType="1"/>
            </p:cNvSpPr>
            <p:nvPr/>
          </p:nvSpPr>
          <p:spPr bwMode="auto">
            <a:xfrm>
              <a:off x="2712" y="3135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6" name="Line 1221"/>
            <p:cNvSpPr>
              <a:spLocks noChangeShapeType="1"/>
            </p:cNvSpPr>
            <p:nvPr/>
          </p:nvSpPr>
          <p:spPr bwMode="auto">
            <a:xfrm flipV="1">
              <a:off x="2762" y="283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7" name="Line 1222"/>
            <p:cNvSpPr>
              <a:spLocks noChangeShapeType="1"/>
            </p:cNvSpPr>
            <p:nvPr/>
          </p:nvSpPr>
          <p:spPr bwMode="auto">
            <a:xfrm>
              <a:off x="2748" y="2836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8" name="Line 1223"/>
            <p:cNvSpPr>
              <a:spLocks noChangeShapeType="1"/>
            </p:cNvSpPr>
            <p:nvPr/>
          </p:nvSpPr>
          <p:spPr bwMode="auto">
            <a:xfrm>
              <a:off x="2762" y="284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49" name="Line 1224"/>
            <p:cNvSpPr>
              <a:spLocks noChangeShapeType="1"/>
            </p:cNvSpPr>
            <p:nvPr/>
          </p:nvSpPr>
          <p:spPr bwMode="auto">
            <a:xfrm>
              <a:off x="2748" y="285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0" name="Line 1225"/>
            <p:cNvSpPr>
              <a:spLocks noChangeShapeType="1"/>
            </p:cNvSpPr>
            <p:nvPr/>
          </p:nvSpPr>
          <p:spPr bwMode="auto">
            <a:xfrm flipV="1">
              <a:off x="2797" y="333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1" name="Line 1226"/>
            <p:cNvSpPr>
              <a:spLocks noChangeShapeType="1"/>
            </p:cNvSpPr>
            <p:nvPr/>
          </p:nvSpPr>
          <p:spPr bwMode="auto">
            <a:xfrm>
              <a:off x="2783" y="3334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2" name="Line 1227"/>
            <p:cNvSpPr>
              <a:spLocks noChangeShapeType="1"/>
            </p:cNvSpPr>
            <p:nvPr/>
          </p:nvSpPr>
          <p:spPr bwMode="auto">
            <a:xfrm>
              <a:off x="2797" y="334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3" name="Line 1228"/>
            <p:cNvSpPr>
              <a:spLocks noChangeShapeType="1"/>
            </p:cNvSpPr>
            <p:nvPr/>
          </p:nvSpPr>
          <p:spPr bwMode="auto">
            <a:xfrm>
              <a:off x="2783" y="3348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4" name="Line 1229"/>
            <p:cNvSpPr>
              <a:spLocks noChangeShapeType="1"/>
            </p:cNvSpPr>
            <p:nvPr/>
          </p:nvSpPr>
          <p:spPr bwMode="auto">
            <a:xfrm flipV="1">
              <a:off x="2840" y="301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5" name="Line 1230"/>
            <p:cNvSpPr>
              <a:spLocks noChangeShapeType="1"/>
            </p:cNvSpPr>
            <p:nvPr/>
          </p:nvSpPr>
          <p:spPr bwMode="auto">
            <a:xfrm>
              <a:off x="2826" y="3014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6" name="Line 1231"/>
            <p:cNvSpPr>
              <a:spLocks noChangeShapeType="1"/>
            </p:cNvSpPr>
            <p:nvPr/>
          </p:nvSpPr>
          <p:spPr bwMode="auto">
            <a:xfrm>
              <a:off x="2840" y="302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7" name="Line 1232"/>
            <p:cNvSpPr>
              <a:spLocks noChangeShapeType="1"/>
            </p:cNvSpPr>
            <p:nvPr/>
          </p:nvSpPr>
          <p:spPr bwMode="auto">
            <a:xfrm>
              <a:off x="2826" y="3028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8" name="Line 1233"/>
            <p:cNvSpPr>
              <a:spLocks noChangeShapeType="1"/>
            </p:cNvSpPr>
            <p:nvPr/>
          </p:nvSpPr>
          <p:spPr bwMode="auto">
            <a:xfrm flipV="1">
              <a:off x="2875" y="329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59" name="Line 1234"/>
            <p:cNvSpPr>
              <a:spLocks noChangeShapeType="1"/>
            </p:cNvSpPr>
            <p:nvPr/>
          </p:nvSpPr>
          <p:spPr bwMode="auto">
            <a:xfrm>
              <a:off x="2861" y="3298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0" name="Line 1235"/>
            <p:cNvSpPr>
              <a:spLocks noChangeShapeType="1"/>
            </p:cNvSpPr>
            <p:nvPr/>
          </p:nvSpPr>
          <p:spPr bwMode="auto">
            <a:xfrm>
              <a:off x="2875" y="330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1" name="Line 1236"/>
            <p:cNvSpPr>
              <a:spLocks noChangeShapeType="1"/>
            </p:cNvSpPr>
            <p:nvPr/>
          </p:nvSpPr>
          <p:spPr bwMode="auto">
            <a:xfrm>
              <a:off x="2861" y="3312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2" name="Line 1237"/>
            <p:cNvSpPr>
              <a:spLocks noChangeShapeType="1"/>
            </p:cNvSpPr>
            <p:nvPr/>
          </p:nvSpPr>
          <p:spPr bwMode="auto">
            <a:xfrm flipV="1">
              <a:off x="2911" y="319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3" name="Line 1238"/>
            <p:cNvSpPr>
              <a:spLocks noChangeShapeType="1"/>
            </p:cNvSpPr>
            <p:nvPr/>
          </p:nvSpPr>
          <p:spPr bwMode="auto">
            <a:xfrm>
              <a:off x="2897" y="319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4" name="Line 1239"/>
            <p:cNvSpPr>
              <a:spLocks noChangeShapeType="1"/>
            </p:cNvSpPr>
            <p:nvPr/>
          </p:nvSpPr>
          <p:spPr bwMode="auto">
            <a:xfrm>
              <a:off x="2911" y="320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5" name="Line 1240"/>
            <p:cNvSpPr>
              <a:spLocks noChangeShapeType="1"/>
            </p:cNvSpPr>
            <p:nvPr/>
          </p:nvSpPr>
          <p:spPr bwMode="auto">
            <a:xfrm>
              <a:off x="2897" y="321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6" name="Line 1241"/>
            <p:cNvSpPr>
              <a:spLocks noChangeShapeType="1"/>
            </p:cNvSpPr>
            <p:nvPr/>
          </p:nvSpPr>
          <p:spPr bwMode="auto">
            <a:xfrm flipV="1">
              <a:off x="2946" y="335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7" name="Line 1242"/>
            <p:cNvSpPr>
              <a:spLocks noChangeShapeType="1"/>
            </p:cNvSpPr>
            <p:nvPr/>
          </p:nvSpPr>
          <p:spPr bwMode="auto">
            <a:xfrm>
              <a:off x="2932" y="335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8" name="Line 1243"/>
            <p:cNvSpPr>
              <a:spLocks noChangeShapeType="1"/>
            </p:cNvSpPr>
            <p:nvPr/>
          </p:nvSpPr>
          <p:spPr bwMode="auto">
            <a:xfrm>
              <a:off x="2946" y="336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69" name="Line 1244"/>
            <p:cNvSpPr>
              <a:spLocks noChangeShapeType="1"/>
            </p:cNvSpPr>
            <p:nvPr/>
          </p:nvSpPr>
          <p:spPr bwMode="auto">
            <a:xfrm>
              <a:off x="2932" y="336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0" name="Line 1245"/>
            <p:cNvSpPr>
              <a:spLocks noChangeShapeType="1"/>
            </p:cNvSpPr>
            <p:nvPr/>
          </p:nvSpPr>
          <p:spPr bwMode="auto">
            <a:xfrm flipV="1">
              <a:off x="2982" y="308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1" name="Line 1246"/>
            <p:cNvSpPr>
              <a:spLocks noChangeShapeType="1"/>
            </p:cNvSpPr>
            <p:nvPr/>
          </p:nvSpPr>
          <p:spPr bwMode="auto">
            <a:xfrm>
              <a:off x="2968" y="308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2" name="Line 1247"/>
            <p:cNvSpPr>
              <a:spLocks noChangeShapeType="1"/>
            </p:cNvSpPr>
            <p:nvPr/>
          </p:nvSpPr>
          <p:spPr bwMode="auto">
            <a:xfrm>
              <a:off x="2982" y="309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3" name="Line 1248"/>
            <p:cNvSpPr>
              <a:spLocks noChangeShapeType="1"/>
            </p:cNvSpPr>
            <p:nvPr/>
          </p:nvSpPr>
          <p:spPr bwMode="auto">
            <a:xfrm>
              <a:off x="2968" y="309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4" name="Line 1249"/>
            <p:cNvSpPr>
              <a:spLocks noChangeShapeType="1"/>
            </p:cNvSpPr>
            <p:nvPr/>
          </p:nvSpPr>
          <p:spPr bwMode="auto">
            <a:xfrm flipV="1">
              <a:off x="3024" y="312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5" name="Line 1250"/>
            <p:cNvSpPr>
              <a:spLocks noChangeShapeType="1"/>
            </p:cNvSpPr>
            <p:nvPr/>
          </p:nvSpPr>
          <p:spPr bwMode="auto">
            <a:xfrm>
              <a:off x="3010" y="312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6" name="Line 1251"/>
            <p:cNvSpPr>
              <a:spLocks noChangeShapeType="1"/>
            </p:cNvSpPr>
            <p:nvPr/>
          </p:nvSpPr>
          <p:spPr bwMode="auto">
            <a:xfrm>
              <a:off x="3024" y="3127"/>
              <a:ext cx="0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7" name="Line 1252"/>
            <p:cNvSpPr>
              <a:spLocks noChangeShapeType="1"/>
            </p:cNvSpPr>
            <p:nvPr/>
          </p:nvSpPr>
          <p:spPr bwMode="auto">
            <a:xfrm>
              <a:off x="3010" y="313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" name="Line 1253"/>
            <p:cNvSpPr>
              <a:spLocks noChangeShapeType="1"/>
            </p:cNvSpPr>
            <p:nvPr/>
          </p:nvSpPr>
          <p:spPr bwMode="auto">
            <a:xfrm flipV="1">
              <a:off x="3060" y="337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" name="Line 1254"/>
            <p:cNvSpPr>
              <a:spLocks noChangeShapeType="1"/>
            </p:cNvSpPr>
            <p:nvPr/>
          </p:nvSpPr>
          <p:spPr bwMode="auto">
            <a:xfrm>
              <a:off x="3046" y="3376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0" name="Line 1255"/>
            <p:cNvSpPr>
              <a:spLocks noChangeShapeType="1"/>
            </p:cNvSpPr>
            <p:nvPr/>
          </p:nvSpPr>
          <p:spPr bwMode="auto">
            <a:xfrm>
              <a:off x="3060" y="338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" name="Line 1256"/>
            <p:cNvSpPr>
              <a:spLocks noChangeShapeType="1"/>
            </p:cNvSpPr>
            <p:nvPr/>
          </p:nvSpPr>
          <p:spPr bwMode="auto">
            <a:xfrm>
              <a:off x="3046" y="339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" name="Line 1257"/>
            <p:cNvSpPr>
              <a:spLocks noChangeShapeType="1"/>
            </p:cNvSpPr>
            <p:nvPr/>
          </p:nvSpPr>
          <p:spPr bwMode="auto">
            <a:xfrm flipV="1">
              <a:off x="3095" y="3447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3" name="Line 1258"/>
            <p:cNvSpPr>
              <a:spLocks noChangeShapeType="1"/>
            </p:cNvSpPr>
            <p:nvPr/>
          </p:nvSpPr>
          <p:spPr bwMode="auto">
            <a:xfrm>
              <a:off x="3081" y="3447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" name="Line 1259"/>
            <p:cNvSpPr>
              <a:spLocks noChangeShapeType="1"/>
            </p:cNvSpPr>
            <p:nvPr/>
          </p:nvSpPr>
          <p:spPr bwMode="auto">
            <a:xfrm>
              <a:off x="3095" y="345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" name="Line 1260"/>
            <p:cNvSpPr>
              <a:spLocks noChangeShapeType="1"/>
            </p:cNvSpPr>
            <p:nvPr/>
          </p:nvSpPr>
          <p:spPr bwMode="auto">
            <a:xfrm>
              <a:off x="3081" y="3461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6" name="Line 1261"/>
            <p:cNvSpPr>
              <a:spLocks noChangeShapeType="1"/>
            </p:cNvSpPr>
            <p:nvPr/>
          </p:nvSpPr>
          <p:spPr bwMode="auto">
            <a:xfrm flipV="1">
              <a:off x="3131" y="354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7" name="Line 1262"/>
            <p:cNvSpPr>
              <a:spLocks noChangeShapeType="1"/>
            </p:cNvSpPr>
            <p:nvPr/>
          </p:nvSpPr>
          <p:spPr bwMode="auto">
            <a:xfrm>
              <a:off x="3116" y="3540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8" name="Line 1263"/>
            <p:cNvSpPr>
              <a:spLocks noChangeShapeType="1"/>
            </p:cNvSpPr>
            <p:nvPr/>
          </p:nvSpPr>
          <p:spPr bwMode="auto">
            <a:xfrm>
              <a:off x="3131" y="3547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9" name="Line 1264"/>
            <p:cNvSpPr>
              <a:spLocks noChangeShapeType="1"/>
            </p:cNvSpPr>
            <p:nvPr/>
          </p:nvSpPr>
          <p:spPr bwMode="auto">
            <a:xfrm>
              <a:off x="3116" y="3554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0" name="Line 1265"/>
            <p:cNvSpPr>
              <a:spLocks noChangeShapeType="1"/>
            </p:cNvSpPr>
            <p:nvPr/>
          </p:nvSpPr>
          <p:spPr bwMode="auto">
            <a:xfrm flipV="1">
              <a:off x="3166" y="324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1" name="Line 1266"/>
            <p:cNvSpPr>
              <a:spLocks noChangeShapeType="1"/>
            </p:cNvSpPr>
            <p:nvPr/>
          </p:nvSpPr>
          <p:spPr bwMode="auto">
            <a:xfrm>
              <a:off x="3152" y="3241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2" name="Line 1267"/>
            <p:cNvSpPr>
              <a:spLocks noChangeShapeType="1"/>
            </p:cNvSpPr>
            <p:nvPr/>
          </p:nvSpPr>
          <p:spPr bwMode="auto">
            <a:xfrm>
              <a:off x="3166" y="324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3" name="Line 1268"/>
            <p:cNvSpPr>
              <a:spLocks noChangeShapeType="1"/>
            </p:cNvSpPr>
            <p:nvPr/>
          </p:nvSpPr>
          <p:spPr bwMode="auto">
            <a:xfrm>
              <a:off x="3152" y="325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4" name="Line 1269"/>
            <p:cNvSpPr>
              <a:spLocks noChangeShapeType="1"/>
            </p:cNvSpPr>
            <p:nvPr/>
          </p:nvSpPr>
          <p:spPr bwMode="auto">
            <a:xfrm flipV="1">
              <a:off x="3201" y="343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5" name="Line 1270"/>
            <p:cNvSpPr>
              <a:spLocks noChangeShapeType="1"/>
            </p:cNvSpPr>
            <p:nvPr/>
          </p:nvSpPr>
          <p:spPr bwMode="auto">
            <a:xfrm>
              <a:off x="3187" y="3433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6" name="Line 1271"/>
            <p:cNvSpPr>
              <a:spLocks noChangeShapeType="1"/>
            </p:cNvSpPr>
            <p:nvPr/>
          </p:nvSpPr>
          <p:spPr bwMode="auto">
            <a:xfrm>
              <a:off x="3201" y="344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7" name="Line 1272"/>
            <p:cNvSpPr>
              <a:spLocks noChangeShapeType="1"/>
            </p:cNvSpPr>
            <p:nvPr/>
          </p:nvSpPr>
          <p:spPr bwMode="auto">
            <a:xfrm>
              <a:off x="3187" y="3447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8" name="Line 1273"/>
            <p:cNvSpPr>
              <a:spLocks noChangeShapeType="1"/>
            </p:cNvSpPr>
            <p:nvPr/>
          </p:nvSpPr>
          <p:spPr bwMode="auto">
            <a:xfrm flipV="1">
              <a:off x="3244" y="347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99" name="Line 1274"/>
            <p:cNvSpPr>
              <a:spLocks noChangeShapeType="1"/>
            </p:cNvSpPr>
            <p:nvPr/>
          </p:nvSpPr>
          <p:spPr bwMode="auto">
            <a:xfrm>
              <a:off x="3230" y="3476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0" name="Line 1275"/>
            <p:cNvSpPr>
              <a:spLocks noChangeShapeType="1"/>
            </p:cNvSpPr>
            <p:nvPr/>
          </p:nvSpPr>
          <p:spPr bwMode="auto">
            <a:xfrm>
              <a:off x="3244" y="348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1" name="Line 1276"/>
            <p:cNvSpPr>
              <a:spLocks noChangeShapeType="1"/>
            </p:cNvSpPr>
            <p:nvPr/>
          </p:nvSpPr>
          <p:spPr bwMode="auto">
            <a:xfrm>
              <a:off x="3230" y="349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2" name="Line 1277"/>
            <p:cNvSpPr>
              <a:spLocks noChangeShapeType="1"/>
            </p:cNvSpPr>
            <p:nvPr/>
          </p:nvSpPr>
          <p:spPr bwMode="auto">
            <a:xfrm flipV="1">
              <a:off x="3279" y="348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3" name="Line 1278"/>
            <p:cNvSpPr>
              <a:spLocks noChangeShapeType="1"/>
            </p:cNvSpPr>
            <p:nvPr/>
          </p:nvSpPr>
          <p:spPr bwMode="auto">
            <a:xfrm>
              <a:off x="3265" y="3483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4" name="Line 1279"/>
            <p:cNvSpPr>
              <a:spLocks noChangeShapeType="1"/>
            </p:cNvSpPr>
            <p:nvPr/>
          </p:nvSpPr>
          <p:spPr bwMode="auto">
            <a:xfrm>
              <a:off x="3279" y="349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5" name="Line 1280"/>
            <p:cNvSpPr>
              <a:spLocks noChangeShapeType="1"/>
            </p:cNvSpPr>
            <p:nvPr/>
          </p:nvSpPr>
          <p:spPr bwMode="auto">
            <a:xfrm>
              <a:off x="3265" y="3497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6" name="Line 1281"/>
            <p:cNvSpPr>
              <a:spLocks noChangeShapeType="1"/>
            </p:cNvSpPr>
            <p:nvPr/>
          </p:nvSpPr>
          <p:spPr bwMode="auto">
            <a:xfrm flipV="1">
              <a:off x="3315" y="360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7" name="Line 1282"/>
            <p:cNvSpPr>
              <a:spLocks noChangeShapeType="1"/>
            </p:cNvSpPr>
            <p:nvPr/>
          </p:nvSpPr>
          <p:spPr bwMode="auto">
            <a:xfrm>
              <a:off x="3301" y="3604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8" name="Line 1283"/>
            <p:cNvSpPr>
              <a:spLocks noChangeShapeType="1"/>
            </p:cNvSpPr>
            <p:nvPr/>
          </p:nvSpPr>
          <p:spPr bwMode="auto">
            <a:xfrm>
              <a:off x="3315" y="361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09" name="Line 1284"/>
            <p:cNvSpPr>
              <a:spLocks noChangeShapeType="1"/>
            </p:cNvSpPr>
            <p:nvPr/>
          </p:nvSpPr>
          <p:spPr bwMode="auto">
            <a:xfrm>
              <a:off x="3301" y="3618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0" name="Line 1285"/>
            <p:cNvSpPr>
              <a:spLocks noChangeShapeType="1"/>
            </p:cNvSpPr>
            <p:nvPr/>
          </p:nvSpPr>
          <p:spPr bwMode="auto">
            <a:xfrm flipV="1">
              <a:off x="3350" y="367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1" name="Line 1286"/>
            <p:cNvSpPr>
              <a:spLocks noChangeShapeType="1"/>
            </p:cNvSpPr>
            <p:nvPr/>
          </p:nvSpPr>
          <p:spPr bwMode="auto">
            <a:xfrm>
              <a:off x="3336" y="367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2" name="Line 1287"/>
            <p:cNvSpPr>
              <a:spLocks noChangeShapeType="1"/>
            </p:cNvSpPr>
            <p:nvPr/>
          </p:nvSpPr>
          <p:spPr bwMode="auto">
            <a:xfrm>
              <a:off x="3350" y="368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3" name="Line 1288"/>
            <p:cNvSpPr>
              <a:spLocks noChangeShapeType="1"/>
            </p:cNvSpPr>
            <p:nvPr/>
          </p:nvSpPr>
          <p:spPr bwMode="auto">
            <a:xfrm>
              <a:off x="3336" y="368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4" name="Line 1289"/>
            <p:cNvSpPr>
              <a:spLocks noChangeShapeType="1"/>
            </p:cNvSpPr>
            <p:nvPr/>
          </p:nvSpPr>
          <p:spPr bwMode="auto">
            <a:xfrm flipV="1">
              <a:off x="3386" y="324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5" name="Line 1290"/>
            <p:cNvSpPr>
              <a:spLocks noChangeShapeType="1"/>
            </p:cNvSpPr>
            <p:nvPr/>
          </p:nvSpPr>
          <p:spPr bwMode="auto">
            <a:xfrm>
              <a:off x="3372" y="3248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6" name="Line 1291"/>
            <p:cNvSpPr>
              <a:spLocks noChangeShapeType="1"/>
            </p:cNvSpPr>
            <p:nvPr/>
          </p:nvSpPr>
          <p:spPr bwMode="auto">
            <a:xfrm>
              <a:off x="3386" y="325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7" name="Line 1292"/>
            <p:cNvSpPr>
              <a:spLocks noChangeShapeType="1"/>
            </p:cNvSpPr>
            <p:nvPr/>
          </p:nvSpPr>
          <p:spPr bwMode="auto">
            <a:xfrm>
              <a:off x="3372" y="3262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8" name="Line 1293"/>
            <p:cNvSpPr>
              <a:spLocks noChangeShapeType="1"/>
            </p:cNvSpPr>
            <p:nvPr/>
          </p:nvSpPr>
          <p:spPr bwMode="auto">
            <a:xfrm flipV="1">
              <a:off x="3421" y="333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19" name="Line 1294"/>
            <p:cNvSpPr>
              <a:spLocks noChangeShapeType="1"/>
            </p:cNvSpPr>
            <p:nvPr/>
          </p:nvSpPr>
          <p:spPr bwMode="auto">
            <a:xfrm>
              <a:off x="3407" y="3334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0" name="Line 1295"/>
            <p:cNvSpPr>
              <a:spLocks noChangeShapeType="1"/>
            </p:cNvSpPr>
            <p:nvPr/>
          </p:nvSpPr>
          <p:spPr bwMode="auto">
            <a:xfrm>
              <a:off x="3421" y="334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1" name="Line 1296"/>
            <p:cNvSpPr>
              <a:spLocks noChangeShapeType="1"/>
            </p:cNvSpPr>
            <p:nvPr/>
          </p:nvSpPr>
          <p:spPr bwMode="auto">
            <a:xfrm>
              <a:off x="3407" y="3348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2" name="Line 1297"/>
            <p:cNvSpPr>
              <a:spLocks noChangeShapeType="1"/>
            </p:cNvSpPr>
            <p:nvPr/>
          </p:nvSpPr>
          <p:spPr bwMode="auto">
            <a:xfrm flipV="1">
              <a:off x="3457" y="328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3" name="Line 1298"/>
            <p:cNvSpPr>
              <a:spLocks noChangeShapeType="1"/>
            </p:cNvSpPr>
            <p:nvPr/>
          </p:nvSpPr>
          <p:spPr bwMode="auto">
            <a:xfrm>
              <a:off x="3442" y="3284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4" name="Line 1299"/>
            <p:cNvSpPr>
              <a:spLocks noChangeShapeType="1"/>
            </p:cNvSpPr>
            <p:nvPr/>
          </p:nvSpPr>
          <p:spPr bwMode="auto">
            <a:xfrm>
              <a:off x="3457" y="329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5" name="Line 1300"/>
            <p:cNvSpPr>
              <a:spLocks noChangeShapeType="1"/>
            </p:cNvSpPr>
            <p:nvPr/>
          </p:nvSpPr>
          <p:spPr bwMode="auto">
            <a:xfrm>
              <a:off x="3442" y="3298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6" name="Line 1301"/>
            <p:cNvSpPr>
              <a:spLocks noChangeShapeType="1"/>
            </p:cNvSpPr>
            <p:nvPr/>
          </p:nvSpPr>
          <p:spPr bwMode="auto">
            <a:xfrm flipV="1">
              <a:off x="3499" y="329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7" name="Line 1302"/>
            <p:cNvSpPr>
              <a:spLocks noChangeShapeType="1"/>
            </p:cNvSpPr>
            <p:nvPr/>
          </p:nvSpPr>
          <p:spPr bwMode="auto">
            <a:xfrm>
              <a:off x="3485" y="3291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8" name="Line 1303"/>
            <p:cNvSpPr>
              <a:spLocks noChangeShapeType="1"/>
            </p:cNvSpPr>
            <p:nvPr/>
          </p:nvSpPr>
          <p:spPr bwMode="auto">
            <a:xfrm>
              <a:off x="3499" y="329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29" name="Line 1304"/>
            <p:cNvSpPr>
              <a:spLocks noChangeShapeType="1"/>
            </p:cNvSpPr>
            <p:nvPr/>
          </p:nvSpPr>
          <p:spPr bwMode="auto">
            <a:xfrm>
              <a:off x="3485" y="330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0" name="Line 1305"/>
            <p:cNvSpPr>
              <a:spLocks noChangeShapeType="1"/>
            </p:cNvSpPr>
            <p:nvPr/>
          </p:nvSpPr>
          <p:spPr bwMode="auto">
            <a:xfrm flipV="1">
              <a:off x="3535" y="3397"/>
              <a:ext cx="0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1" name="Line 1306"/>
            <p:cNvSpPr>
              <a:spLocks noChangeShapeType="1"/>
            </p:cNvSpPr>
            <p:nvPr/>
          </p:nvSpPr>
          <p:spPr bwMode="auto">
            <a:xfrm>
              <a:off x="3520" y="3397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2" name="Line 1307"/>
            <p:cNvSpPr>
              <a:spLocks noChangeShapeType="1"/>
            </p:cNvSpPr>
            <p:nvPr/>
          </p:nvSpPr>
          <p:spPr bwMode="auto">
            <a:xfrm>
              <a:off x="3535" y="340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3" name="Line 1308"/>
            <p:cNvSpPr>
              <a:spLocks noChangeShapeType="1"/>
            </p:cNvSpPr>
            <p:nvPr/>
          </p:nvSpPr>
          <p:spPr bwMode="auto">
            <a:xfrm>
              <a:off x="3520" y="3412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4" name="Line 1309"/>
            <p:cNvSpPr>
              <a:spLocks noChangeShapeType="1"/>
            </p:cNvSpPr>
            <p:nvPr/>
          </p:nvSpPr>
          <p:spPr bwMode="auto">
            <a:xfrm flipV="1">
              <a:off x="3570" y="3447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5" name="Line 1310"/>
            <p:cNvSpPr>
              <a:spLocks noChangeShapeType="1"/>
            </p:cNvSpPr>
            <p:nvPr/>
          </p:nvSpPr>
          <p:spPr bwMode="auto">
            <a:xfrm>
              <a:off x="3556" y="3447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6" name="Line 1311"/>
            <p:cNvSpPr>
              <a:spLocks noChangeShapeType="1"/>
            </p:cNvSpPr>
            <p:nvPr/>
          </p:nvSpPr>
          <p:spPr bwMode="auto">
            <a:xfrm>
              <a:off x="3570" y="345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7" name="Line 1312"/>
            <p:cNvSpPr>
              <a:spLocks noChangeShapeType="1"/>
            </p:cNvSpPr>
            <p:nvPr/>
          </p:nvSpPr>
          <p:spPr bwMode="auto">
            <a:xfrm>
              <a:off x="3556" y="3461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8" name="Line 1313"/>
            <p:cNvSpPr>
              <a:spLocks noChangeShapeType="1"/>
            </p:cNvSpPr>
            <p:nvPr/>
          </p:nvSpPr>
          <p:spPr bwMode="auto">
            <a:xfrm flipV="1">
              <a:off x="3605" y="342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39" name="Line 1314"/>
            <p:cNvSpPr>
              <a:spLocks noChangeShapeType="1"/>
            </p:cNvSpPr>
            <p:nvPr/>
          </p:nvSpPr>
          <p:spPr bwMode="auto">
            <a:xfrm>
              <a:off x="3591" y="3426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0" name="Line 1315"/>
            <p:cNvSpPr>
              <a:spLocks noChangeShapeType="1"/>
            </p:cNvSpPr>
            <p:nvPr/>
          </p:nvSpPr>
          <p:spPr bwMode="auto">
            <a:xfrm>
              <a:off x="3605" y="343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1" name="Line 1316"/>
            <p:cNvSpPr>
              <a:spLocks noChangeShapeType="1"/>
            </p:cNvSpPr>
            <p:nvPr/>
          </p:nvSpPr>
          <p:spPr bwMode="auto">
            <a:xfrm>
              <a:off x="3591" y="3440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2" name="Line 1317"/>
            <p:cNvSpPr>
              <a:spLocks noChangeShapeType="1"/>
            </p:cNvSpPr>
            <p:nvPr/>
          </p:nvSpPr>
          <p:spPr bwMode="auto">
            <a:xfrm flipV="1">
              <a:off x="3641" y="347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3" name="Line 1318"/>
            <p:cNvSpPr>
              <a:spLocks noChangeShapeType="1"/>
            </p:cNvSpPr>
            <p:nvPr/>
          </p:nvSpPr>
          <p:spPr bwMode="auto">
            <a:xfrm>
              <a:off x="3627" y="3476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4" name="Line 1319"/>
            <p:cNvSpPr>
              <a:spLocks noChangeShapeType="1"/>
            </p:cNvSpPr>
            <p:nvPr/>
          </p:nvSpPr>
          <p:spPr bwMode="auto">
            <a:xfrm>
              <a:off x="3641" y="348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5" name="Line 1320"/>
            <p:cNvSpPr>
              <a:spLocks noChangeShapeType="1"/>
            </p:cNvSpPr>
            <p:nvPr/>
          </p:nvSpPr>
          <p:spPr bwMode="auto">
            <a:xfrm>
              <a:off x="3627" y="349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6" name="Freeform 1321"/>
            <p:cNvSpPr>
              <a:spLocks/>
            </p:cNvSpPr>
            <p:nvPr/>
          </p:nvSpPr>
          <p:spPr bwMode="auto">
            <a:xfrm>
              <a:off x="2287" y="2637"/>
              <a:ext cx="624" cy="782"/>
            </a:xfrm>
            <a:custGeom>
              <a:avLst/>
              <a:gdLst>
                <a:gd name="T0" fmla="*/ 0 w 88"/>
                <a:gd name="T1" fmla="*/ 2147483647 h 110"/>
                <a:gd name="T2" fmla="*/ 2147483647 w 88"/>
                <a:gd name="T3" fmla="*/ 2147483647 h 110"/>
                <a:gd name="T4" fmla="*/ 2147483647 w 88"/>
                <a:gd name="T5" fmla="*/ 2147483647 h 110"/>
                <a:gd name="T6" fmla="*/ 2147483647 w 88"/>
                <a:gd name="T7" fmla="*/ 2147483647 h 110"/>
                <a:gd name="T8" fmla="*/ 2147483647 w 88"/>
                <a:gd name="T9" fmla="*/ 2147483647 h 110"/>
                <a:gd name="T10" fmla="*/ 2147483647 w 88"/>
                <a:gd name="T11" fmla="*/ 2147483647 h 110"/>
                <a:gd name="T12" fmla="*/ 2147483647 w 88"/>
                <a:gd name="T13" fmla="*/ 0 h 110"/>
                <a:gd name="T14" fmla="*/ 2147483647 w 88"/>
                <a:gd name="T15" fmla="*/ 2147483647 h 110"/>
                <a:gd name="T16" fmla="*/ 2147483647 w 88"/>
                <a:gd name="T17" fmla="*/ 2147483647 h 110"/>
                <a:gd name="T18" fmla="*/ 2147483647 w 88"/>
                <a:gd name="T19" fmla="*/ 2147483647 h 110"/>
                <a:gd name="T20" fmla="*/ 2147483647 w 88"/>
                <a:gd name="T21" fmla="*/ 2147483647 h 110"/>
                <a:gd name="T22" fmla="*/ 2147483647 w 88"/>
                <a:gd name="T23" fmla="*/ 2147483647 h 110"/>
                <a:gd name="T24" fmla="*/ 2147483647 w 88"/>
                <a:gd name="T25" fmla="*/ 2147483647 h 110"/>
                <a:gd name="T26" fmla="*/ 2147483647 w 88"/>
                <a:gd name="T27" fmla="*/ 2147483647 h 110"/>
                <a:gd name="T28" fmla="*/ 2147483647 w 88"/>
                <a:gd name="T29" fmla="*/ 2147483647 h 110"/>
                <a:gd name="T30" fmla="*/ 2147483647 w 88"/>
                <a:gd name="T31" fmla="*/ 2147483647 h 110"/>
                <a:gd name="T32" fmla="*/ 2147483647 w 88"/>
                <a:gd name="T33" fmla="*/ 2147483647 h 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8"/>
                <a:gd name="T52" fmla="*/ 0 h 110"/>
                <a:gd name="T53" fmla="*/ 88 w 88"/>
                <a:gd name="T54" fmla="*/ 110 h 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8" h="110">
                  <a:moveTo>
                    <a:pt x="0" y="30"/>
                  </a:moveTo>
                  <a:lnTo>
                    <a:pt x="29" y="26"/>
                  </a:lnTo>
                  <a:lnTo>
                    <a:pt x="32" y="6"/>
                  </a:lnTo>
                  <a:lnTo>
                    <a:pt x="35" y="10"/>
                  </a:lnTo>
                  <a:lnTo>
                    <a:pt x="38" y="37"/>
                  </a:lnTo>
                  <a:lnTo>
                    <a:pt x="40" y="26"/>
                  </a:lnTo>
                  <a:lnTo>
                    <a:pt x="42" y="0"/>
                  </a:lnTo>
                  <a:lnTo>
                    <a:pt x="45" y="26"/>
                  </a:lnTo>
                  <a:lnTo>
                    <a:pt x="48" y="34"/>
                  </a:lnTo>
                  <a:lnTo>
                    <a:pt x="52" y="14"/>
                  </a:lnTo>
                  <a:lnTo>
                    <a:pt x="56" y="56"/>
                  </a:lnTo>
                  <a:lnTo>
                    <a:pt x="62" y="43"/>
                  </a:lnTo>
                  <a:lnTo>
                    <a:pt x="67" y="75"/>
                  </a:lnTo>
                  <a:lnTo>
                    <a:pt x="72" y="68"/>
                  </a:lnTo>
                  <a:lnTo>
                    <a:pt x="78" y="69"/>
                  </a:lnTo>
                  <a:lnTo>
                    <a:pt x="83" y="110"/>
                  </a:lnTo>
                  <a:lnTo>
                    <a:pt x="88" y="68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7" name="Freeform 1322"/>
            <p:cNvSpPr>
              <a:spLocks/>
            </p:cNvSpPr>
            <p:nvPr/>
          </p:nvSpPr>
          <p:spPr bwMode="auto">
            <a:xfrm>
              <a:off x="2982" y="3156"/>
              <a:ext cx="659" cy="803"/>
            </a:xfrm>
            <a:custGeom>
              <a:avLst/>
              <a:gdLst>
                <a:gd name="T0" fmla="*/ 0 w 93"/>
                <a:gd name="T1" fmla="*/ 2147483647 h 113"/>
                <a:gd name="T2" fmla="*/ 2147483647 w 93"/>
                <a:gd name="T3" fmla="*/ 2147483647 h 113"/>
                <a:gd name="T4" fmla="*/ 2147483647 w 93"/>
                <a:gd name="T5" fmla="*/ 0 h 113"/>
                <a:gd name="T6" fmla="*/ 2147483647 w 93"/>
                <a:gd name="T7" fmla="*/ 2147483647 h 113"/>
                <a:gd name="T8" fmla="*/ 2147483647 w 93"/>
                <a:gd name="T9" fmla="*/ 2147483647 h 113"/>
                <a:gd name="T10" fmla="*/ 2147483647 w 93"/>
                <a:gd name="T11" fmla="*/ 2147483647 h 113"/>
                <a:gd name="T12" fmla="*/ 2147483647 w 93"/>
                <a:gd name="T13" fmla="*/ 2147483647 h 113"/>
                <a:gd name="T14" fmla="*/ 2147483647 w 93"/>
                <a:gd name="T15" fmla="*/ 2147483647 h 113"/>
                <a:gd name="T16" fmla="*/ 2147483647 w 93"/>
                <a:gd name="T17" fmla="*/ 2147483647 h 113"/>
                <a:gd name="T18" fmla="*/ 2147483647 w 93"/>
                <a:gd name="T19" fmla="*/ 2147483647 h 113"/>
                <a:gd name="T20" fmla="*/ 2147483647 w 93"/>
                <a:gd name="T21" fmla="*/ 2147483647 h 113"/>
                <a:gd name="T22" fmla="*/ 2147483647 w 93"/>
                <a:gd name="T23" fmla="*/ 2147483647 h 113"/>
                <a:gd name="T24" fmla="*/ 2147483647 w 93"/>
                <a:gd name="T25" fmla="*/ 2147483647 h 113"/>
                <a:gd name="T26" fmla="*/ 2147483647 w 93"/>
                <a:gd name="T27" fmla="*/ 2147483647 h 113"/>
                <a:gd name="T28" fmla="*/ 2147483647 w 93"/>
                <a:gd name="T29" fmla="*/ 2147483647 h 113"/>
                <a:gd name="T30" fmla="*/ 2147483647 w 93"/>
                <a:gd name="T31" fmla="*/ 2147483647 h 113"/>
                <a:gd name="T32" fmla="*/ 2147483647 w 93"/>
                <a:gd name="T33" fmla="*/ 2147483647 h 113"/>
                <a:gd name="T34" fmla="*/ 2147483647 w 93"/>
                <a:gd name="T35" fmla="*/ 2147483647 h 113"/>
                <a:gd name="T36" fmla="*/ 2147483647 w 93"/>
                <a:gd name="T37" fmla="*/ 2147483647 h 1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"/>
                <a:gd name="T58" fmla="*/ 0 h 113"/>
                <a:gd name="T59" fmla="*/ 93 w 93"/>
                <a:gd name="T60" fmla="*/ 113 h 1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" h="113">
                  <a:moveTo>
                    <a:pt x="0" y="7"/>
                  </a:moveTo>
                  <a:lnTo>
                    <a:pt x="6" y="13"/>
                  </a:lnTo>
                  <a:lnTo>
                    <a:pt x="11" y="0"/>
                  </a:lnTo>
                  <a:lnTo>
                    <a:pt x="16" y="37"/>
                  </a:lnTo>
                  <a:lnTo>
                    <a:pt x="21" y="62"/>
                  </a:lnTo>
                  <a:lnTo>
                    <a:pt x="26" y="19"/>
                  </a:lnTo>
                  <a:lnTo>
                    <a:pt x="31" y="47"/>
                  </a:lnTo>
                  <a:lnTo>
                    <a:pt x="37" y="43"/>
                  </a:lnTo>
                  <a:lnTo>
                    <a:pt x="42" y="55"/>
                  </a:lnTo>
                  <a:lnTo>
                    <a:pt x="47" y="77"/>
                  </a:lnTo>
                  <a:lnTo>
                    <a:pt x="52" y="48"/>
                  </a:lnTo>
                  <a:lnTo>
                    <a:pt x="57" y="50"/>
                  </a:lnTo>
                  <a:lnTo>
                    <a:pt x="62" y="26"/>
                  </a:lnTo>
                  <a:lnTo>
                    <a:pt x="67" y="73"/>
                  </a:lnTo>
                  <a:lnTo>
                    <a:pt x="73" y="45"/>
                  </a:lnTo>
                  <a:lnTo>
                    <a:pt x="78" y="18"/>
                  </a:lnTo>
                  <a:lnTo>
                    <a:pt x="83" y="46"/>
                  </a:lnTo>
                  <a:lnTo>
                    <a:pt x="88" y="26"/>
                  </a:lnTo>
                  <a:lnTo>
                    <a:pt x="93" y="113"/>
                  </a:lnTo>
                </a:path>
              </a:pathLst>
            </a:custGeom>
            <a:noFill/>
            <a:ln w="1111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8" name="Line 1323"/>
            <p:cNvSpPr>
              <a:spLocks noChangeShapeType="1"/>
            </p:cNvSpPr>
            <p:nvPr/>
          </p:nvSpPr>
          <p:spPr bwMode="auto">
            <a:xfrm flipV="1">
              <a:off x="2287" y="284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49" name="Line 1324"/>
            <p:cNvSpPr>
              <a:spLocks noChangeShapeType="1"/>
            </p:cNvSpPr>
            <p:nvPr/>
          </p:nvSpPr>
          <p:spPr bwMode="auto">
            <a:xfrm>
              <a:off x="2273" y="284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0" name="Line 1325"/>
            <p:cNvSpPr>
              <a:spLocks noChangeShapeType="1"/>
            </p:cNvSpPr>
            <p:nvPr/>
          </p:nvSpPr>
          <p:spPr bwMode="auto">
            <a:xfrm>
              <a:off x="2287" y="285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1" name="Line 1326"/>
            <p:cNvSpPr>
              <a:spLocks noChangeShapeType="1"/>
            </p:cNvSpPr>
            <p:nvPr/>
          </p:nvSpPr>
          <p:spPr bwMode="auto">
            <a:xfrm>
              <a:off x="2273" y="2857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2" name="Line 1327"/>
            <p:cNvSpPr>
              <a:spLocks noChangeShapeType="1"/>
            </p:cNvSpPr>
            <p:nvPr/>
          </p:nvSpPr>
          <p:spPr bwMode="auto">
            <a:xfrm flipV="1">
              <a:off x="2493" y="281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3" name="Line 1328"/>
            <p:cNvSpPr>
              <a:spLocks noChangeShapeType="1"/>
            </p:cNvSpPr>
            <p:nvPr/>
          </p:nvSpPr>
          <p:spPr bwMode="auto">
            <a:xfrm>
              <a:off x="2479" y="281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4" name="Line 1329"/>
            <p:cNvSpPr>
              <a:spLocks noChangeShapeType="1"/>
            </p:cNvSpPr>
            <p:nvPr/>
          </p:nvSpPr>
          <p:spPr bwMode="auto">
            <a:xfrm>
              <a:off x="2493" y="282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5" name="Line 1330"/>
            <p:cNvSpPr>
              <a:spLocks noChangeShapeType="1"/>
            </p:cNvSpPr>
            <p:nvPr/>
          </p:nvSpPr>
          <p:spPr bwMode="auto">
            <a:xfrm>
              <a:off x="2479" y="282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6" name="Line 1331"/>
            <p:cNvSpPr>
              <a:spLocks noChangeShapeType="1"/>
            </p:cNvSpPr>
            <p:nvPr/>
          </p:nvSpPr>
          <p:spPr bwMode="auto">
            <a:xfrm flipV="1">
              <a:off x="2514" y="267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7" name="Line 1332"/>
            <p:cNvSpPr>
              <a:spLocks noChangeShapeType="1"/>
            </p:cNvSpPr>
            <p:nvPr/>
          </p:nvSpPr>
          <p:spPr bwMode="auto">
            <a:xfrm>
              <a:off x="2500" y="267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8" name="Line 1333"/>
            <p:cNvSpPr>
              <a:spLocks noChangeShapeType="1"/>
            </p:cNvSpPr>
            <p:nvPr/>
          </p:nvSpPr>
          <p:spPr bwMode="auto">
            <a:xfrm>
              <a:off x="2514" y="268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59" name="Line 1334"/>
            <p:cNvSpPr>
              <a:spLocks noChangeShapeType="1"/>
            </p:cNvSpPr>
            <p:nvPr/>
          </p:nvSpPr>
          <p:spPr bwMode="auto">
            <a:xfrm>
              <a:off x="2500" y="2687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0" name="Line 1335"/>
            <p:cNvSpPr>
              <a:spLocks noChangeShapeType="1"/>
            </p:cNvSpPr>
            <p:nvPr/>
          </p:nvSpPr>
          <p:spPr bwMode="auto">
            <a:xfrm flipV="1">
              <a:off x="2535" y="270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1" name="Line 1336"/>
            <p:cNvSpPr>
              <a:spLocks noChangeShapeType="1"/>
            </p:cNvSpPr>
            <p:nvPr/>
          </p:nvSpPr>
          <p:spPr bwMode="auto">
            <a:xfrm>
              <a:off x="2521" y="2701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2" name="Line 1337"/>
            <p:cNvSpPr>
              <a:spLocks noChangeShapeType="1"/>
            </p:cNvSpPr>
            <p:nvPr/>
          </p:nvSpPr>
          <p:spPr bwMode="auto">
            <a:xfrm>
              <a:off x="2535" y="270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3" name="Line 1338"/>
            <p:cNvSpPr>
              <a:spLocks noChangeShapeType="1"/>
            </p:cNvSpPr>
            <p:nvPr/>
          </p:nvSpPr>
          <p:spPr bwMode="auto">
            <a:xfrm>
              <a:off x="2521" y="271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4" name="Line 1339"/>
            <p:cNvSpPr>
              <a:spLocks noChangeShapeType="1"/>
            </p:cNvSpPr>
            <p:nvPr/>
          </p:nvSpPr>
          <p:spPr bwMode="auto">
            <a:xfrm flipV="1">
              <a:off x="2557" y="289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5" name="Line 1340"/>
            <p:cNvSpPr>
              <a:spLocks noChangeShapeType="1"/>
            </p:cNvSpPr>
            <p:nvPr/>
          </p:nvSpPr>
          <p:spPr bwMode="auto">
            <a:xfrm>
              <a:off x="2542" y="2893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6" name="Line 1341"/>
            <p:cNvSpPr>
              <a:spLocks noChangeShapeType="1"/>
            </p:cNvSpPr>
            <p:nvPr/>
          </p:nvSpPr>
          <p:spPr bwMode="auto">
            <a:xfrm>
              <a:off x="2557" y="290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7" name="Line 1342"/>
            <p:cNvSpPr>
              <a:spLocks noChangeShapeType="1"/>
            </p:cNvSpPr>
            <p:nvPr/>
          </p:nvSpPr>
          <p:spPr bwMode="auto">
            <a:xfrm>
              <a:off x="2542" y="2907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8" name="Line 1343"/>
            <p:cNvSpPr>
              <a:spLocks noChangeShapeType="1"/>
            </p:cNvSpPr>
            <p:nvPr/>
          </p:nvSpPr>
          <p:spPr bwMode="auto">
            <a:xfrm flipV="1">
              <a:off x="2571" y="281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69" name="Line 1344"/>
            <p:cNvSpPr>
              <a:spLocks noChangeShapeType="1"/>
            </p:cNvSpPr>
            <p:nvPr/>
          </p:nvSpPr>
          <p:spPr bwMode="auto">
            <a:xfrm>
              <a:off x="2557" y="281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0" name="Line 1345"/>
            <p:cNvSpPr>
              <a:spLocks noChangeShapeType="1"/>
            </p:cNvSpPr>
            <p:nvPr/>
          </p:nvSpPr>
          <p:spPr bwMode="auto">
            <a:xfrm>
              <a:off x="2571" y="282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1" name="Line 1346"/>
            <p:cNvSpPr>
              <a:spLocks noChangeShapeType="1"/>
            </p:cNvSpPr>
            <p:nvPr/>
          </p:nvSpPr>
          <p:spPr bwMode="auto">
            <a:xfrm>
              <a:off x="2557" y="282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2" name="Line 1347"/>
            <p:cNvSpPr>
              <a:spLocks noChangeShapeType="1"/>
            </p:cNvSpPr>
            <p:nvPr/>
          </p:nvSpPr>
          <p:spPr bwMode="auto">
            <a:xfrm flipV="1">
              <a:off x="2585" y="263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3" name="Line 1348"/>
            <p:cNvSpPr>
              <a:spLocks noChangeShapeType="1"/>
            </p:cNvSpPr>
            <p:nvPr/>
          </p:nvSpPr>
          <p:spPr bwMode="auto">
            <a:xfrm>
              <a:off x="2571" y="263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" name="Line 1349"/>
            <p:cNvSpPr>
              <a:spLocks noChangeShapeType="1"/>
            </p:cNvSpPr>
            <p:nvPr/>
          </p:nvSpPr>
          <p:spPr bwMode="auto">
            <a:xfrm>
              <a:off x="2585" y="2637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" name="Line 1350"/>
            <p:cNvSpPr>
              <a:spLocks noChangeShapeType="1"/>
            </p:cNvSpPr>
            <p:nvPr/>
          </p:nvSpPr>
          <p:spPr bwMode="auto">
            <a:xfrm>
              <a:off x="2571" y="2644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" name="Line 1351"/>
            <p:cNvSpPr>
              <a:spLocks noChangeShapeType="1"/>
            </p:cNvSpPr>
            <p:nvPr/>
          </p:nvSpPr>
          <p:spPr bwMode="auto">
            <a:xfrm flipV="1">
              <a:off x="2606" y="281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7" name="Line 1352"/>
            <p:cNvSpPr>
              <a:spLocks noChangeShapeType="1"/>
            </p:cNvSpPr>
            <p:nvPr/>
          </p:nvSpPr>
          <p:spPr bwMode="auto">
            <a:xfrm>
              <a:off x="2592" y="281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8" name="Line 1353"/>
            <p:cNvSpPr>
              <a:spLocks noChangeShapeType="1"/>
            </p:cNvSpPr>
            <p:nvPr/>
          </p:nvSpPr>
          <p:spPr bwMode="auto">
            <a:xfrm>
              <a:off x="2606" y="282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9" name="Line 1354"/>
            <p:cNvSpPr>
              <a:spLocks noChangeShapeType="1"/>
            </p:cNvSpPr>
            <p:nvPr/>
          </p:nvSpPr>
          <p:spPr bwMode="auto">
            <a:xfrm>
              <a:off x="2592" y="282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0" name="Line 1355"/>
            <p:cNvSpPr>
              <a:spLocks noChangeShapeType="1"/>
            </p:cNvSpPr>
            <p:nvPr/>
          </p:nvSpPr>
          <p:spPr bwMode="auto">
            <a:xfrm flipV="1">
              <a:off x="2627" y="287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1" name="Line 1356"/>
            <p:cNvSpPr>
              <a:spLocks noChangeShapeType="1"/>
            </p:cNvSpPr>
            <p:nvPr/>
          </p:nvSpPr>
          <p:spPr bwMode="auto">
            <a:xfrm>
              <a:off x="2613" y="2872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2" name="Line 1357"/>
            <p:cNvSpPr>
              <a:spLocks noChangeShapeType="1"/>
            </p:cNvSpPr>
            <p:nvPr/>
          </p:nvSpPr>
          <p:spPr bwMode="auto">
            <a:xfrm>
              <a:off x="2627" y="287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3" name="Line 1358"/>
            <p:cNvSpPr>
              <a:spLocks noChangeShapeType="1"/>
            </p:cNvSpPr>
            <p:nvPr/>
          </p:nvSpPr>
          <p:spPr bwMode="auto">
            <a:xfrm>
              <a:off x="2613" y="2886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4" name="Line 1359"/>
            <p:cNvSpPr>
              <a:spLocks noChangeShapeType="1"/>
            </p:cNvSpPr>
            <p:nvPr/>
          </p:nvSpPr>
          <p:spPr bwMode="auto">
            <a:xfrm flipV="1">
              <a:off x="2656" y="273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5" name="Line 1360"/>
            <p:cNvSpPr>
              <a:spLocks noChangeShapeType="1"/>
            </p:cNvSpPr>
            <p:nvPr/>
          </p:nvSpPr>
          <p:spPr bwMode="auto">
            <a:xfrm>
              <a:off x="2642" y="273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6" name="Line 1361"/>
            <p:cNvSpPr>
              <a:spLocks noChangeShapeType="1"/>
            </p:cNvSpPr>
            <p:nvPr/>
          </p:nvSpPr>
          <p:spPr bwMode="auto">
            <a:xfrm>
              <a:off x="2656" y="2737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7" name="Line 1362"/>
            <p:cNvSpPr>
              <a:spLocks noChangeShapeType="1"/>
            </p:cNvSpPr>
            <p:nvPr/>
          </p:nvSpPr>
          <p:spPr bwMode="auto">
            <a:xfrm>
              <a:off x="2642" y="2744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8" name="Line 1363"/>
            <p:cNvSpPr>
              <a:spLocks noChangeShapeType="1"/>
            </p:cNvSpPr>
            <p:nvPr/>
          </p:nvSpPr>
          <p:spPr bwMode="auto">
            <a:xfrm flipV="1">
              <a:off x="2684" y="302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89" name="Line 1364"/>
            <p:cNvSpPr>
              <a:spLocks noChangeShapeType="1"/>
            </p:cNvSpPr>
            <p:nvPr/>
          </p:nvSpPr>
          <p:spPr bwMode="auto">
            <a:xfrm>
              <a:off x="2670" y="3028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0" name="Line 1365"/>
            <p:cNvSpPr>
              <a:spLocks noChangeShapeType="1"/>
            </p:cNvSpPr>
            <p:nvPr/>
          </p:nvSpPr>
          <p:spPr bwMode="auto">
            <a:xfrm>
              <a:off x="2684" y="3035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1" name="Line 1366"/>
            <p:cNvSpPr>
              <a:spLocks noChangeShapeType="1"/>
            </p:cNvSpPr>
            <p:nvPr/>
          </p:nvSpPr>
          <p:spPr bwMode="auto">
            <a:xfrm>
              <a:off x="2670" y="3042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2" name="Line 1367"/>
            <p:cNvSpPr>
              <a:spLocks noChangeShapeType="1"/>
            </p:cNvSpPr>
            <p:nvPr/>
          </p:nvSpPr>
          <p:spPr bwMode="auto">
            <a:xfrm flipV="1">
              <a:off x="2727" y="293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3" name="Line 1368"/>
            <p:cNvSpPr>
              <a:spLocks noChangeShapeType="1"/>
            </p:cNvSpPr>
            <p:nvPr/>
          </p:nvSpPr>
          <p:spPr bwMode="auto">
            <a:xfrm>
              <a:off x="2712" y="2936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4" name="Line 1369"/>
            <p:cNvSpPr>
              <a:spLocks noChangeShapeType="1"/>
            </p:cNvSpPr>
            <p:nvPr/>
          </p:nvSpPr>
          <p:spPr bwMode="auto">
            <a:xfrm>
              <a:off x="2727" y="294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5" name="Line 1370"/>
            <p:cNvSpPr>
              <a:spLocks noChangeShapeType="1"/>
            </p:cNvSpPr>
            <p:nvPr/>
          </p:nvSpPr>
          <p:spPr bwMode="auto">
            <a:xfrm>
              <a:off x="2712" y="2950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6" name="Line 1371"/>
            <p:cNvSpPr>
              <a:spLocks noChangeShapeType="1"/>
            </p:cNvSpPr>
            <p:nvPr/>
          </p:nvSpPr>
          <p:spPr bwMode="auto">
            <a:xfrm flipV="1">
              <a:off x="2762" y="316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7" name="Line 1372"/>
            <p:cNvSpPr>
              <a:spLocks noChangeShapeType="1"/>
            </p:cNvSpPr>
            <p:nvPr/>
          </p:nvSpPr>
          <p:spPr bwMode="auto">
            <a:xfrm>
              <a:off x="2748" y="316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8" name="Line 1373"/>
            <p:cNvSpPr>
              <a:spLocks noChangeShapeType="1"/>
            </p:cNvSpPr>
            <p:nvPr/>
          </p:nvSpPr>
          <p:spPr bwMode="auto">
            <a:xfrm>
              <a:off x="2762" y="317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99" name="Line 1374"/>
            <p:cNvSpPr>
              <a:spLocks noChangeShapeType="1"/>
            </p:cNvSpPr>
            <p:nvPr/>
          </p:nvSpPr>
          <p:spPr bwMode="auto">
            <a:xfrm>
              <a:off x="2748" y="3177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0" name="Line 1375"/>
            <p:cNvSpPr>
              <a:spLocks noChangeShapeType="1"/>
            </p:cNvSpPr>
            <p:nvPr/>
          </p:nvSpPr>
          <p:spPr bwMode="auto">
            <a:xfrm flipV="1">
              <a:off x="2797" y="311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1" name="Line 1376"/>
            <p:cNvSpPr>
              <a:spLocks noChangeShapeType="1"/>
            </p:cNvSpPr>
            <p:nvPr/>
          </p:nvSpPr>
          <p:spPr bwMode="auto">
            <a:xfrm>
              <a:off x="2783" y="3113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2" name="Line 1377"/>
            <p:cNvSpPr>
              <a:spLocks noChangeShapeType="1"/>
            </p:cNvSpPr>
            <p:nvPr/>
          </p:nvSpPr>
          <p:spPr bwMode="auto">
            <a:xfrm>
              <a:off x="2797" y="312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3" name="Line 1378"/>
            <p:cNvSpPr>
              <a:spLocks noChangeShapeType="1"/>
            </p:cNvSpPr>
            <p:nvPr/>
          </p:nvSpPr>
          <p:spPr bwMode="auto">
            <a:xfrm>
              <a:off x="2783" y="3127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4" name="Line 1379"/>
            <p:cNvSpPr>
              <a:spLocks noChangeShapeType="1"/>
            </p:cNvSpPr>
            <p:nvPr/>
          </p:nvSpPr>
          <p:spPr bwMode="auto">
            <a:xfrm flipV="1">
              <a:off x="2840" y="312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5" name="Line 1380"/>
            <p:cNvSpPr>
              <a:spLocks noChangeShapeType="1"/>
            </p:cNvSpPr>
            <p:nvPr/>
          </p:nvSpPr>
          <p:spPr bwMode="auto">
            <a:xfrm>
              <a:off x="2826" y="3120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6" name="Line 1381"/>
            <p:cNvSpPr>
              <a:spLocks noChangeShapeType="1"/>
            </p:cNvSpPr>
            <p:nvPr/>
          </p:nvSpPr>
          <p:spPr bwMode="auto">
            <a:xfrm>
              <a:off x="2840" y="3127"/>
              <a:ext cx="0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7" name="Line 1382"/>
            <p:cNvSpPr>
              <a:spLocks noChangeShapeType="1"/>
            </p:cNvSpPr>
            <p:nvPr/>
          </p:nvSpPr>
          <p:spPr bwMode="auto">
            <a:xfrm>
              <a:off x="2826" y="313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8" name="Line 1383"/>
            <p:cNvSpPr>
              <a:spLocks noChangeShapeType="1"/>
            </p:cNvSpPr>
            <p:nvPr/>
          </p:nvSpPr>
          <p:spPr bwMode="auto">
            <a:xfrm flipV="1">
              <a:off x="2875" y="341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09" name="Line 1384"/>
            <p:cNvSpPr>
              <a:spLocks noChangeShapeType="1"/>
            </p:cNvSpPr>
            <p:nvPr/>
          </p:nvSpPr>
          <p:spPr bwMode="auto">
            <a:xfrm>
              <a:off x="2861" y="3412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0" name="Line 1385"/>
            <p:cNvSpPr>
              <a:spLocks noChangeShapeType="1"/>
            </p:cNvSpPr>
            <p:nvPr/>
          </p:nvSpPr>
          <p:spPr bwMode="auto">
            <a:xfrm>
              <a:off x="2875" y="341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1" name="Line 1386"/>
            <p:cNvSpPr>
              <a:spLocks noChangeShapeType="1"/>
            </p:cNvSpPr>
            <p:nvPr/>
          </p:nvSpPr>
          <p:spPr bwMode="auto">
            <a:xfrm>
              <a:off x="2861" y="3426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2" name="Line 1387"/>
            <p:cNvSpPr>
              <a:spLocks noChangeShapeType="1"/>
            </p:cNvSpPr>
            <p:nvPr/>
          </p:nvSpPr>
          <p:spPr bwMode="auto">
            <a:xfrm flipV="1">
              <a:off x="2911" y="3113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3" name="Line 1388"/>
            <p:cNvSpPr>
              <a:spLocks noChangeShapeType="1"/>
            </p:cNvSpPr>
            <p:nvPr/>
          </p:nvSpPr>
          <p:spPr bwMode="auto">
            <a:xfrm>
              <a:off x="2897" y="311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4" name="Line 1389"/>
            <p:cNvSpPr>
              <a:spLocks noChangeShapeType="1"/>
            </p:cNvSpPr>
            <p:nvPr/>
          </p:nvSpPr>
          <p:spPr bwMode="auto">
            <a:xfrm>
              <a:off x="2911" y="3120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5" name="Line 1390"/>
            <p:cNvSpPr>
              <a:spLocks noChangeShapeType="1"/>
            </p:cNvSpPr>
            <p:nvPr/>
          </p:nvSpPr>
          <p:spPr bwMode="auto">
            <a:xfrm>
              <a:off x="2897" y="3127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6" name="Line 1391"/>
            <p:cNvSpPr>
              <a:spLocks noChangeShapeType="1"/>
            </p:cNvSpPr>
            <p:nvPr/>
          </p:nvSpPr>
          <p:spPr bwMode="auto">
            <a:xfrm flipV="1">
              <a:off x="2982" y="319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7" name="Line 1392"/>
            <p:cNvSpPr>
              <a:spLocks noChangeShapeType="1"/>
            </p:cNvSpPr>
            <p:nvPr/>
          </p:nvSpPr>
          <p:spPr bwMode="auto">
            <a:xfrm>
              <a:off x="2968" y="319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8" name="Line 1393"/>
            <p:cNvSpPr>
              <a:spLocks noChangeShapeType="1"/>
            </p:cNvSpPr>
            <p:nvPr/>
          </p:nvSpPr>
          <p:spPr bwMode="auto">
            <a:xfrm>
              <a:off x="2982" y="320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19" name="Line 1394"/>
            <p:cNvSpPr>
              <a:spLocks noChangeShapeType="1"/>
            </p:cNvSpPr>
            <p:nvPr/>
          </p:nvSpPr>
          <p:spPr bwMode="auto">
            <a:xfrm>
              <a:off x="2968" y="321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0" name="Line 1395"/>
            <p:cNvSpPr>
              <a:spLocks noChangeShapeType="1"/>
            </p:cNvSpPr>
            <p:nvPr/>
          </p:nvSpPr>
          <p:spPr bwMode="auto">
            <a:xfrm flipV="1">
              <a:off x="3024" y="324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1" name="Line 1396"/>
            <p:cNvSpPr>
              <a:spLocks noChangeShapeType="1"/>
            </p:cNvSpPr>
            <p:nvPr/>
          </p:nvSpPr>
          <p:spPr bwMode="auto">
            <a:xfrm>
              <a:off x="3010" y="3241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2" name="Line 1397"/>
            <p:cNvSpPr>
              <a:spLocks noChangeShapeType="1"/>
            </p:cNvSpPr>
            <p:nvPr/>
          </p:nvSpPr>
          <p:spPr bwMode="auto">
            <a:xfrm>
              <a:off x="3024" y="3248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3" name="Line 1398"/>
            <p:cNvSpPr>
              <a:spLocks noChangeShapeType="1"/>
            </p:cNvSpPr>
            <p:nvPr/>
          </p:nvSpPr>
          <p:spPr bwMode="auto">
            <a:xfrm>
              <a:off x="3010" y="3255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4" name="Line 1399"/>
            <p:cNvSpPr>
              <a:spLocks noChangeShapeType="1"/>
            </p:cNvSpPr>
            <p:nvPr/>
          </p:nvSpPr>
          <p:spPr bwMode="auto">
            <a:xfrm flipV="1">
              <a:off x="3060" y="314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5" name="Line 1400"/>
            <p:cNvSpPr>
              <a:spLocks noChangeShapeType="1"/>
            </p:cNvSpPr>
            <p:nvPr/>
          </p:nvSpPr>
          <p:spPr bwMode="auto">
            <a:xfrm>
              <a:off x="3046" y="3149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6" name="Line 1401"/>
            <p:cNvSpPr>
              <a:spLocks noChangeShapeType="1"/>
            </p:cNvSpPr>
            <p:nvPr/>
          </p:nvSpPr>
          <p:spPr bwMode="auto">
            <a:xfrm>
              <a:off x="3060" y="3156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7" name="Line 1402"/>
            <p:cNvSpPr>
              <a:spLocks noChangeShapeType="1"/>
            </p:cNvSpPr>
            <p:nvPr/>
          </p:nvSpPr>
          <p:spPr bwMode="auto">
            <a:xfrm>
              <a:off x="3046" y="3163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8" name="Line 1403"/>
            <p:cNvSpPr>
              <a:spLocks noChangeShapeType="1"/>
            </p:cNvSpPr>
            <p:nvPr/>
          </p:nvSpPr>
          <p:spPr bwMode="auto">
            <a:xfrm flipV="1">
              <a:off x="3095" y="3412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29" name="Line 1404"/>
            <p:cNvSpPr>
              <a:spLocks noChangeShapeType="1"/>
            </p:cNvSpPr>
            <p:nvPr/>
          </p:nvSpPr>
          <p:spPr bwMode="auto">
            <a:xfrm>
              <a:off x="3081" y="3412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0" name="Line 1405"/>
            <p:cNvSpPr>
              <a:spLocks noChangeShapeType="1"/>
            </p:cNvSpPr>
            <p:nvPr/>
          </p:nvSpPr>
          <p:spPr bwMode="auto">
            <a:xfrm>
              <a:off x="3095" y="341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1" name="Line 1406"/>
            <p:cNvSpPr>
              <a:spLocks noChangeShapeType="1"/>
            </p:cNvSpPr>
            <p:nvPr/>
          </p:nvSpPr>
          <p:spPr bwMode="auto">
            <a:xfrm>
              <a:off x="3081" y="3426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2" name="Line 1407"/>
            <p:cNvSpPr>
              <a:spLocks noChangeShapeType="1"/>
            </p:cNvSpPr>
            <p:nvPr/>
          </p:nvSpPr>
          <p:spPr bwMode="auto">
            <a:xfrm flipV="1">
              <a:off x="3131" y="3589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3" name="Line 1408"/>
            <p:cNvSpPr>
              <a:spLocks noChangeShapeType="1"/>
            </p:cNvSpPr>
            <p:nvPr/>
          </p:nvSpPr>
          <p:spPr bwMode="auto">
            <a:xfrm>
              <a:off x="3116" y="3589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4" name="Line 1409"/>
            <p:cNvSpPr>
              <a:spLocks noChangeShapeType="1"/>
            </p:cNvSpPr>
            <p:nvPr/>
          </p:nvSpPr>
          <p:spPr bwMode="auto">
            <a:xfrm>
              <a:off x="3131" y="3596"/>
              <a:ext cx="0" cy="8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5" name="Line 1410"/>
            <p:cNvSpPr>
              <a:spLocks noChangeShapeType="1"/>
            </p:cNvSpPr>
            <p:nvPr/>
          </p:nvSpPr>
          <p:spPr bwMode="auto">
            <a:xfrm>
              <a:off x="3116" y="3604"/>
              <a:ext cx="29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6" name="Line 1411"/>
            <p:cNvSpPr>
              <a:spLocks noChangeShapeType="1"/>
            </p:cNvSpPr>
            <p:nvPr/>
          </p:nvSpPr>
          <p:spPr bwMode="auto">
            <a:xfrm flipV="1">
              <a:off x="3166" y="3284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7" name="Line 1412"/>
            <p:cNvSpPr>
              <a:spLocks noChangeShapeType="1"/>
            </p:cNvSpPr>
            <p:nvPr/>
          </p:nvSpPr>
          <p:spPr bwMode="auto">
            <a:xfrm>
              <a:off x="3152" y="3284"/>
              <a:ext cx="28" cy="0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38" name="Line 1413"/>
            <p:cNvSpPr>
              <a:spLocks noChangeShapeType="1"/>
            </p:cNvSpPr>
            <p:nvPr/>
          </p:nvSpPr>
          <p:spPr bwMode="auto">
            <a:xfrm>
              <a:off x="3166" y="3291"/>
              <a:ext cx="0" cy="7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471" name="Line 1415"/>
          <p:cNvSpPr>
            <a:spLocks noChangeShapeType="1"/>
          </p:cNvSpPr>
          <p:nvPr/>
        </p:nvSpPr>
        <p:spPr bwMode="auto">
          <a:xfrm>
            <a:off x="6527800" y="523557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2" name="Line 1416"/>
          <p:cNvSpPr>
            <a:spLocks noChangeShapeType="1"/>
          </p:cNvSpPr>
          <p:nvPr/>
        </p:nvSpPr>
        <p:spPr bwMode="auto">
          <a:xfrm flipV="1">
            <a:off x="6605588" y="552926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3" name="Line 1417"/>
          <p:cNvSpPr>
            <a:spLocks noChangeShapeType="1"/>
          </p:cNvSpPr>
          <p:nvPr/>
        </p:nvSpPr>
        <p:spPr bwMode="auto">
          <a:xfrm>
            <a:off x="6583364" y="5529263"/>
            <a:ext cx="46037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4" name="Line 1418"/>
          <p:cNvSpPr>
            <a:spLocks noChangeShapeType="1"/>
          </p:cNvSpPr>
          <p:nvPr/>
        </p:nvSpPr>
        <p:spPr bwMode="auto">
          <a:xfrm>
            <a:off x="6605588" y="5540376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5" name="Line 1419"/>
          <p:cNvSpPr>
            <a:spLocks noChangeShapeType="1"/>
          </p:cNvSpPr>
          <p:nvPr/>
        </p:nvSpPr>
        <p:spPr bwMode="auto">
          <a:xfrm>
            <a:off x="6583364" y="5551488"/>
            <a:ext cx="46037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6" name="Line 1420"/>
          <p:cNvSpPr>
            <a:spLocks noChangeShapeType="1"/>
          </p:cNvSpPr>
          <p:nvPr/>
        </p:nvSpPr>
        <p:spPr bwMode="auto">
          <a:xfrm flipV="1">
            <a:off x="6673850" y="5483226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7" name="Line 1421"/>
          <p:cNvSpPr>
            <a:spLocks noChangeShapeType="1"/>
          </p:cNvSpPr>
          <p:nvPr/>
        </p:nvSpPr>
        <p:spPr bwMode="auto">
          <a:xfrm>
            <a:off x="6651625" y="548322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8" name="Line 1422"/>
          <p:cNvSpPr>
            <a:spLocks noChangeShapeType="1"/>
          </p:cNvSpPr>
          <p:nvPr/>
        </p:nvSpPr>
        <p:spPr bwMode="auto">
          <a:xfrm>
            <a:off x="6673850" y="5494338"/>
            <a:ext cx="0" cy="1270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79" name="Line 1423"/>
          <p:cNvSpPr>
            <a:spLocks noChangeShapeType="1"/>
          </p:cNvSpPr>
          <p:nvPr/>
        </p:nvSpPr>
        <p:spPr bwMode="auto">
          <a:xfrm>
            <a:off x="6651625" y="5507038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80" name="Line 1424"/>
          <p:cNvSpPr>
            <a:spLocks noChangeShapeType="1"/>
          </p:cNvSpPr>
          <p:nvPr/>
        </p:nvSpPr>
        <p:spPr bwMode="auto">
          <a:xfrm flipV="1">
            <a:off x="6729413" y="561975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1" name="Line 1425"/>
          <p:cNvSpPr>
            <a:spLocks noChangeShapeType="1"/>
          </p:cNvSpPr>
          <p:nvPr/>
        </p:nvSpPr>
        <p:spPr bwMode="auto">
          <a:xfrm>
            <a:off x="6707189" y="5619750"/>
            <a:ext cx="46037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82" name="Line 1426"/>
          <p:cNvSpPr>
            <a:spLocks noChangeShapeType="1"/>
          </p:cNvSpPr>
          <p:nvPr/>
        </p:nvSpPr>
        <p:spPr bwMode="auto">
          <a:xfrm>
            <a:off x="6729413" y="563086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3" name="Line 1427"/>
          <p:cNvSpPr>
            <a:spLocks noChangeShapeType="1"/>
          </p:cNvSpPr>
          <p:nvPr/>
        </p:nvSpPr>
        <p:spPr bwMode="auto">
          <a:xfrm>
            <a:off x="6707189" y="5641975"/>
            <a:ext cx="46037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4" name="Line 1428"/>
          <p:cNvSpPr>
            <a:spLocks noChangeShapeType="1"/>
          </p:cNvSpPr>
          <p:nvPr/>
        </p:nvSpPr>
        <p:spPr bwMode="auto">
          <a:xfrm flipV="1">
            <a:off x="6786563" y="586740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5" name="Line 1429"/>
          <p:cNvSpPr>
            <a:spLocks noChangeShapeType="1"/>
          </p:cNvSpPr>
          <p:nvPr/>
        </p:nvSpPr>
        <p:spPr bwMode="auto">
          <a:xfrm>
            <a:off x="6764338" y="5867400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6" name="Line 1430"/>
          <p:cNvSpPr>
            <a:spLocks noChangeShapeType="1"/>
          </p:cNvSpPr>
          <p:nvPr/>
        </p:nvSpPr>
        <p:spPr bwMode="auto">
          <a:xfrm>
            <a:off x="6786563" y="587851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7" name="Line 1431"/>
          <p:cNvSpPr>
            <a:spLocks noChangeShapeType="1"/>
          </p:cNvSpPr>
          <p:nvPr/>
        </p:nvSpPr>
        <p:spPr bwMode="auto">
          <a:xfrm>
            <a:off x="6764338" y="588962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88" name="Line 1432"/>
          <p:cNvSpPr>
            <a:spLocks noChangeShapeType="1"/>
          </p:cNvSpPr>
          <p:nvPr/>
        </p:nvSpPr>
        <p:spPr bwMode="auto">
          <a:xfrm flipV="1">
            <a:off x="6842125" y="5540376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89" name="Line 1433"/>
          <p:cNvSpPr>
            <a:spLocks noChangeShapeType="1"/>
          </p:cNvSpPr>
          <p:nvPr/>
        </p:nvSpPr>
        <p:spPr bwMode="auto">
          <a:xfrm>
            <a:off x="6819900" y="554037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0" name="Line 1434"/>
          <p:cNvSpPr>
            <a:spLocks noChangeShapeType="1"/>
          </p:cNvSpPr>
          <p:nvPr/>
        </p:nvSpPr>
        <p:spPr bwMode="auto">
          <a:xfrm>
            <a:off x="6842125" y="5551488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1" name="Line 1435"/>
          <p:cNvSpPr>
            <a:spLocks noChangeShapeType="1"/>
          </p:cNvSpPr>
          <p:nvPr/>
        </p:nvSpPr>
        <p:spPr bwMode="auto">
          <a:xfrm>
            <a:off x="6819900" y="5562600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2" name="Line 1436"/>
          <p:cNvSpPr>
            <a:spLocks noChangeShapeType="1"/>
          </p:cNvSpPr>
          <p:nvPr/>
        </p:nvSpPr>
        <p:spPr bwMode="auto">
          <a:xfrm flipV="1">
            <a:off x="6899275" y="556260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3" name="Line 1437"/>
          <p:cNvSpPr>
            <a:spLocks noChangeShapeType="1"/>
          </p:cNvSpPr>
          <p:nvPr/>
        </p:nvSpPr>
        <p:spPr bwMode="auto">
          <a:xfrm>
            <a:off x="6877050" y="5562600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4" name="Line 1438"/>
          <p:cNvSpPr>
            <a:spLocks noChangeShapeType="1"/>
          </p:cNvSpPr>
          <p:nvPr/>
        </p:nvSpPr>
        <p:spPr bwMode="auto">
          <a:xfrm>
            <a:off x="6899275" y="557371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5" name="Line 1439"/>
          <p:cNvSpPr>
            <a:spLocks noChangeShapeType="1"/>
          </p:cNvSpPr>
          <p:nvPr/>
        </p:nvSpPr>
        <p:spPr bwMode="auto">
          <a:xfrm>
            <a:off x="6877050" y="558482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6" name="Line 1440"/>
          <p:cNvSpPr>
            <a:spLocks noChangeShapeType="1"/>
          </p:cNvSpPr>
          <p:nvPr/>
        </p:nvSpPr>
        <p:spPr bwMode="auto">
          <a:xfrm flipV="1">
            <a:off x="6954838" y="5292726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7" name="Line 1441"/>
          <p:cNvSpPr>
            <a:spLocks noChangeShapeType="1"/>
          </p:cNvSpPr>
          <p:nvPr/>
        </p:nvSpPr>
        <p:spPr bwMode="auto">
          <a:xfrm>
            <a:off x="6932613" y="529272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8" name="Line 1442"/>
          <p:cNvSpPr>
            <a:spLocks noChangeShapeType="1"/>
          </p:cNvSpPr>
          <p:nvPr/>
        </p:nvSpPr>
        <p:spPr bwMode="auto">
          <a:xfrm>
            <a:off x="6954838" y="5303838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499" name="Line 1443"/>
          <p:cNvSpPr>
            <a:spLocks noChangeShapeType="1"/>
          </p:cNvSpPr>
          <p:nvPr/>
        </p:nvSpPr>
        <p:spPr bwMode="auto">
          <a:xfrm>
            <a:off x="6932613" y="5314950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00" name="Line 1444"/>
          <p:cNvSpPr>
            <a:spLocks noChangeShapeType="1"/>
          </p:cNvSpPr>
          <p:nvPr/>
        </p:nvSpPr>
        <p:spPr bwMode="auto">
          <a:xfrm flipV="1">
            <a:off x="7011988" y="5821363"/>
            <a:ext cx="0" cy="1270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01" name="Line 1445"/>
          <p:cNvSpPr>
            <a:spLocks noChangeShapeType="1"/>
          </p:cNvSpPr>
          <p:nvPr/>
        </p:nvSpPr>
        <p:spPr bwMode="auto">
          <a:xfrm>
            <a:off x="6988175" y="5821363"/>
            <a:ext cx="46038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02" name="Line 1446"/>
          <p:cNvSpPr>
            <a:spLocks noChangeShapeType="1"/>
          </p:cNvSpPr>
          <p:nvPr/>
        </p:nvSpPr>
        <p:spPr bwMode="auto">
          <a:xfrm>
            <a:off x="7011988" y="583406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03" name="Line 1447"/>
          <p:cNvSpPr>
            <a:spLocks noChangeShapeType="1"/>
          </p:cNvSpPr>
          <p:nvPr/>
        </p:nvSpPr>
        <p:spPr bwMode="auto">
          <a:xfrm>
            <a:off x="6988175" y="5845175"/>
            <a:ext cx="46038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04" name="Line 1448"/>
          <p:cNvSpPr>
            <a:spLocks noChangeShapeType="1"/>
          </p:cNvSpPr>
          <p:nvPr/>
        </p:nvSpPr>
        <p:spPr bwMode="auto">
          <a:xfrm flipV="1">
            <a:off x="7078663" y="5507038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05" name="Line 1449"/>
          <p:cNvSpPr>
            <a:spLocks noChangeShapeType="1"/>
          </p:cNvSpPr>
          <p:nvPr/>
        </p:nvSpPr>
        <p:spPr bwMode="auto">
          <a:xfrm>
            <a:off x="7056438" y="5507038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06" name="Line 1450"/>
          <p:cNvSpPr>
            <a:spLocks noChangeShapeType="1"/>
          </p:cNvSpPr>
          <p:nvPr/>
        </p:nvSpPr>
        <p:spPr bwMode="auto">
          <a:xfrm>
            <a:off x="7078663" y="551815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07" name="Line 1451"/>
          <p:cNvSpPr>
            <a:spLocks noChangeShapeType="1"/>
          </p:cNvSpPr>
          <p:nvPr/>
        </p:nvSpPr>
        <p:spPr bwMode="auto">
          <a:xfrm>
            <a:off x="7056438" y="5529263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08" name="Line 1452"/>
          <p:cNvSpPr>
            <a:spLocks noChangeShapeType="1"/>
          </p:cNvSpPr>
          <p:nvPr/>
        </p:nvSpPr>
        <p:spPr bwMode="auto">
          <a:xfrm flipV="1">
            <a:off x="7135813" y="5202238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09" name="Line 1453"/>
          <p:cNvSpPr>
            <a:spLocks noChangeShapeType="1"/>
          </p:cNvSpPr>
          <p:nvPr/>
        </p:nvSpPr>
        <p:spPr bwMode="auto">
          <a:xfrm>
            <a:off x="7112000" y="5202238"/>
            <a:ext cx="46038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0" name="Line 1454"/>
          <p:cNvSpPr>
            <a:spLocks noChangeShapeType="1"/>
          </p:cNvSpPr>
          <p:nvPr/>
        </p:nvSpPr>
        <p:spPr bwMode="auto">
          <a:xfrm>
            <a:off x="7135813" y="521335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1" name="Line 1455"/>
          <p:cNvSpPr>
            <a:spLocks noChangeShapeType="1"/>
          </p:cNvSpPr>
          <p:nvPr/>
        </p:nvSpPr>
        <p:spPr bwMode="auto">
          <a:xfrm>
            <a:off x="7112000" y="5224463"/>
            <a:ext cx="46038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2" name="Line 1456"/>
          <p:cNvSpPr>
            <a:spLocks noChangeShapeType="1"/>
          </p:cNvSpPr>
          <p:nvPr/>
        </p:nvSpPr>
        <p:spPr bwMode="auto">
          <a:xfrm flipV="1">
            <a:off x="7191375" y="551815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3" name="Line 1457"/>
          <p:cNvSpPr>
            <a:spLocks noChangeShapeType="1"/>
          </p:cNvSpPr>
          <p:nvPr/>
        </p:nvSpPr>
        <p:spPr bwMode="auto">
          <a:xfrm>
            <a:off x="7169150" y="5518150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4" name="Line 1458"/>
          <p:cNvSpPr>
            <a:spLocks noChangeShapeType="1"/>
          </p:cNvSpPr>
          <p:nvPr/>
        </p:nvSpPr>
        <p:spPr bwMode="auto">
          <a:xfrm>
            <a:off x="7191375" y="552926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5" name="Line 1459"/>
          <p:cNvSpPr>
            <a:spLocks noChangeShapeType="1"/>
          </p:cNvSpPr>
          <p:nvPr/>
        </p:nvSpPr>
        <p:spPr bwMode="auto">
          <a:xfrm>
            <a:off x="7169150" y="554037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6" name="Line 1460"/>
          <p:cNvSpPr>
            <a:spLocks noChangeShapeType="1"/>
          </p:cNvSpPr>
          <p:nvPr/>
        </p:nvSpPr>
        <p:spPr bwMode="auto">
          <a:xfrm flipV="1">
            <a:off x="7246938" y="5292726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7" name="Line 1461"/>
          <p:cNvSpPr>
            <a:spLocks noChangeShapeType="1"/>
          </p:cNvSpPr>
          <p:nvPr/>
        </p:nvSpPr>
        <p:spPr bwMode="auto">
          <a:xfrm>
            <a:off x="7224714" y="5292725"/>
            <a:ext cx="46037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8" name="Line 1462"/>
          <p:cNvSpPr>
            <a:spLocks noChangeShapeType="1"/>
          </p:cNvSpPr>
          <p:nvPr/>
        </p:nvSpPr>
        <p:spPr bwMode="auto">
          <a:xfrm>
            <a:off x="7246938" y="5303838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19" name="Line 1463"/>
          <p:cNvSpPr>
            <a:spLocks noChangeShapeType="1"/>
          </p:cNvSpPr>
          <p:nvPr/>
        </p:nvSpPr>
        <p:spPr bwMode="auto">
          <a:xfrm>
            <a:off x="7224714" y="5314950"/>
            <a:ext cx="46037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1520" name="Line 1464"/>
          <p:cNvSpPr>
            <a:spLocks noChangeShapeType="1"/>
          </p:cNvSpPr>
          <p:nvPr/>
        </p:nvSpPr>
        <p:spPr bwMode="auto">
          <a:xfrm flipV="1">
            <a:off x="7304088" y="6273801"/>
            <a:ext cx="0" cy="111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21" name="Line 1465"/>
          <p:cNvSpPr>
            <a:spLocks noChangeShapeType="1"/>
          </p:cNvSpPr>
          <p:nvPr/>
        </p:nvSpPr>
        <p:spPr bwMode="auto">
          <a:xfrm>
            <a:off x="7281863" y="6273800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22" name="Line 1466"/>
          <p:cNvSpPr>
            <a:spLocks noChangeShapeType="1"/>
          </p:cNvSpPr>
          <p:nvPr/>
        </p:nvSpPr>
        <p:spPr bwMode="auto">
          <a:xfrm>
            <a:off x="7304088" y="6284913"/>
            <a:ext cx="0" cy="111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23" name="Line 1467"/>
          <p:cNvSpPr>
            <a:spLocks noChangeShapeType="1"/>
          </p:cNvSpPr>
          <p:nvPr/>
        </p:nvSpPr>
        <p:spPr bwMode="auto">
          <a:xfrm>
            <a:off x="7281863" y="6296025"/>
            <a:ext cx="44450" cy="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64" name="Line 1468"/>
          <p:cNvSpPr>
            <a:spLocks noChangeShapeType="1"/>
          </p:cNvSpPr>
          <p:nvPr/>
        </p:nvSpPr>
        <p:spPr bwMode="auto">
          <a:xfrm flipV="1">
            <a:off x="7372351" y="4313238"/>
            <a:ext cx="830263" cy="569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5665" name="Text Box 1469"/>
          <p:cNvSpPr txBox="1">
            <a:spLocks noChangeArrowheads="1"/>
          </p:cNvSpPr>
          <p:nvPr/>
        </p:nvSpPr>
        <p:spPr bwMode="auto">
          <a:xfrm>
            <a:off x="8112125" y="4075113"/>
            <a:ext cx="2083904" cy="3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kumimoji="1" lang="en-US" b="1">
                <a:latin typeface="+mj-lt"/>
                <a:cs typeface="Arial" pitchFamily="34" charset="0"/>
              </a:rPr>
              <a:t>Deep information</a:t>
            </a:r>
          </a:p>
        </p:txBody>
      </p:sp>
      <p:sp>
        <p:nvSpPr>
          <p:cNvPr id="25666" name="Line 1470"/>
          <p:cNvSpPr>
            <a:spLocks noChangeShapeType="1"/>
          </p:cNvSpPr>
          <p:nvPr/>
        </p:nvSpPr>
        <p:spPr bwMode="auto">
          <a:xfrm flipH="1">
            <a:off x="3881439" y="3270250"/>
            <a:ext cx="1722437" cy="4651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5667" name="Text Box 1471"/>
          <p:cNvSpPr txBox="1">
            <a:spLocks noChangeArrowheads="1"/>
          </p:cNvSpPr>
          <p:nvPr/>
        </p:nvSpPr>
        <p:spPr bwMode="auto">
          <a:xfrm>
            <a:off x="1558925" y="3746501"/>
            <a:ext cx="2917465" cy="3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kumimoji="1" lang="en-US" b="1">
                <a:latin typeface="+mj-lt"/>
                <a:cs typeface="Arial" pitchFamily="34" charset="0"/>
              </a:rPr>
              <a:t>Near surface information</a:t>
            </a:r>
          </a:p>
        </p:txBody>
      </p:sp>
      <p:sp>
        <p:nvSpPr>
          <p:cNvPr id="11528" name="Line 1472"/>
          <p:cNvSpPr>
            <a:spLocks noChangeShapeType="1"/>
          </p:cNvSpPr>
          <p:nvPr/>
        </p:nvSpPr>
        <p:spPr bwMode="auto">
          <a:xfrm flipH="1">
            <a:off x="4491038" y="4908550"/>
            <a:ext cx="1249362" cy="8016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1529" name="Text Box 1473"/>
          <p:cNvSpPr txBox="1">
            <a:spLocks noChangeArrowheads="1"/>
          </p:cNvSpPr>
          <p:nvPr/>
        </p:nvSpPr>
        <p:spPr bwMode="auto">
          <a:xfrm>
            <a:off x="3878264" y="5694363"/>
            <a:ext cx="74453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kumimoji="1" lang="en-US" sz="1600" b="1">
                <a:latin typeface="Futura Medium"/>
                <a:cs typeface="Arial" pitchFamily="34" charset="0"/>
              </a:rPr>
              <a:t>Noise</a:t>
            </a:r>
          </a:p>
        </p:txBody>
      </p:sp>
      <p:sp>
        <p:nvSpPr>
          <p:cNvPr id="11530" name="Text Box 1474"/>
          <p:cNvSpPr txBox="1">
            <a:spLocks noChangeArrowheads="1"/>
          </p:cNvSpPr>
          <p:nvPr/>
        </p:nvSpPr>
        <p:spPr bwMode="auto">
          <a:xfrm>
            <a:off x="6173789" y="2052638"/>
            <a:ext cx="5322811" cy="3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0000"/>
              <a:buFont typeface="Monotype Sorts"/>
              <a:buNone/>
            </a:pPr>
            <a:r>
              <a:rPr kumimoji="1" lang="en-US" b="1" dirty="0">
                <a:latin typeface="+mj-lt"/>
                <a:cs typeface="Arial" pitchFamily="34" charset="0"/>
              </a:rPr>
              <a:t>2 decays in time - 5 decays in signal</a:t>
            </a:r>
          </a:p>
        </p:txBody>
      </p:sp>
      <p:sp>
        <p:nvSpPr>
          <p:cNvPr id="1472" name="ZoneTexte 1471"/>
          <p:cNvSpPr txBox="1">
            <a:spLocks noChangeArrowheads="1"/>
          </p:cNvSpPr>
          <p:nvPr/>
        </p:nvSpPr>
        <p:spPr bwMode="auto">
          <a:xfrm>
            <a:off x="8040689" y="2892425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latin typeface="+mj-lt"/>
              </a:rPr>
              <a:t>High Moment (HM)</a:t>
            </a:r>
          </a:p>
        </p:txBody>
      </p:sp>
      <p:sp>
        <p:nvSpPr>
          <p:cNvPr id="1473" name="ZoneTexte 1472"/>
          <p:cNvSpPr txBox="1">
            <a:spLocks noChangeArrowheads="1"/>
          </p:cNvSpPr>
          <p:nvPr/>
        </p:nvSpPr>
        <p:spPr bwMode="auto">
          <a:xfrm>
            <a:off x="2103438" y="459105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latin typeface="+mj-lt"/>
              </a:rPr>
              <a:t>Low Moment (LM)</a:t>
            </a:r>
          </a:p>
        </p:txBody>
      </p:sp>
      <p:sp>
        <p:nvSpPr>
          <p:cNvPr id="11536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Dual moment deep and near surface investigation </a:t>
            </a:r>
          </a:p>
        </p:txBody>
      </p:sp>
      <p:sp>
        <p:nvSpPr>
          <p:cNvPr id="1474" name="Line 1468"/>
          <p:cNvSpPr>
            <a:spLocks noChangeShapeType="1"/>
          </p:cNvSpPr>
          <p:nvPr/>
        </p:nvSpPr>
        <p:spPr bwMode="auto">
          <a:xfrm flipV="1">
            <a:off x="6791325" y="3176589"/>
            <a:ext cx="1320800" cy="822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475" name="Line 1472"/>
          <p:cNvSpPr>
            <a:spLocks noChangeShapeType="1"/>
          </p:cNvSpPr>
          <p:nvPr/>
        </p:nvSpPr>
        <p:spPr bwMode="auto">
          <a:xfrm flipH="1">
            <a:off x="4306889" y="3870325"/>
            <a:ext cx="2016125" cy="884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64" grpId="0" animBg="1"/>
      <p:bldP spid="25665" grpId="0"/>
      <p:bldP spid="25666" grpId="0" animBg="1"/>
      <p:bldP spid="25667" grpId="0"/>
      <p:bldP spid="1472" grpId="0"/>
      <p:bldP spid="1473" grpId="0"/>
      <p:bldP spid="1474" grpId="0" animBg="1"/>
      <p:bldP spid="14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Profile South-North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524000" y="-156966"/>
            <a:ext cx="18473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da-DK"/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3595689"/>
            <a:ext cx="24447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624014"/>
            <a:ext cx="90551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038601" y="3581401"/>
            <a:ext cx="373063" cy="2384425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625850" y="1395414"/>
            <a:ext cx="0" cy="930275"/>
          </a:xfrm>
          <a:prstGeom prst="straightConnector1">
            <a:avLst/>
          </a:prstGeom>
          <a:ln w="349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05114" y="1084263"/>
            <a:ext cx="1697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/>
              <a:t>Glacial valley</a:t>
            </a:r>
          </a:p>
        </p:txBody>
      </p:sp>
      <p:sp>
        <p:nvSpPr>
          <p:cNvPr id="3" name="Rectangle 2"/>
          <p:cNvSpPr/>
          <p:nvPr/>
        </p:nvSpPr>
        <p:spPr>
          <a:xfrm rot="21210084">
            <a:off x="3287713" y="5349875"/>
            <a:ext cx="1389062" cy="374650"/>
          </a:xfrm>
          <a:prstGeom prst="rect">
            <a:avLst/>
          </a:prstGeom>
          <a:ln w="349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65750" y="1490664"/>
            <a:ext cx="0" cy="714375"/>
          </a:xfrm>
          <a:prstGeom prst="straightConnector1">
            <a:avLst/>
          </a:prstGeom>
          <a:ln w="34925">
            <a:solidFill>
              <a:srgbClr val="00BEFA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445000" y="1084263"/>
            <a:ext cx="208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00BEFA"/>
                </a:solidFill>
              </a:rPr>
              <a:t>Palaeogene clay</a:t>
            </a:r>
          </a:p>
        </p:txBody>
      </p:sp>
      <p:sp>
        <p:nvSpPr>
          <p:cNvPr id="5" name="Oval 4"/>
          <p:cNvSpPr/>
          <p:nvPr/>
        </p:nvSpPr>
        <p:spPr>
          <a:xfrm rot="1042804">
            <a:off x="3981450" y="4406900"/>
            <a:ext cx="547688" cy="928688"/>
          </a:xfrm>
          <a:prstGeom prst="ellipse">
            <a:avLst/>
          </a:prstGeom>
          <a:ln w="34925">
            <a:solidFill>
              <a:srgbClr val="00BEFA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8" name="Oval 7"/>
          <p:cNvSpPr/>
          <p:nvPr/>
        </p:nvSpPr>
        <p:spPr>
          <a:xfrm rot="21195091">
            <a:off x="3933825" y="3530601"/>
            <a:ext cx="292100" cy="631825"/>
          </a:xfrm>
          <a:prstGeom prst="ellipse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191625" y="1490664"/>
            <a:ext cx="381000" cy="357187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729539" y="1125538"/>
            <a:ext cx="1576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FF0000"/>
                </a:solidFill>
              </a:rPr>
              <a:t>Sand layers</a:t>
            </a:r>
          </a:p>
        </p:txBody>
      </p:sp>
      <p:sp>
        <p:nvSpPr>
          <p:cNvPr id="27664" name="TextBox 15"/>
          <p:cNvSpPr txBox="1">
            <a:spLocks noChangeArrowheads="1"/>
          </p:cNvSpPr>
          <p:nvPr/>
        </p:nvSpPr>
        <p:spPr bwMode="auto">
          <a:xfrm>
            <a:off x="7067550" y="2997201"/>
            <a:ext cx="360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1400" i="1"/>
              <a:t>(Smooth SCI with 29 layers + 3D gridding)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198065" y="5157192"/>
            <a:ext cx="1206500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278813" y="4613275"/>
            <a:ext cx="1173162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7" name="TextBox 47"/>
          <p:cNvSpPr txBox="1">
            <a:spLocks noChangeArrowheads="1"/>
          </p:cNvSpPr>
          <p:nvPr/>
        </p:nvSpPr>
        <p:spPr bwMode="auto">
          <a:xfrm>
            <a:off x="7460332" y="5157193"/>
            <a:ext cx="723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 dirty="0"/>
              <a:t>Clay</a:t>
            </a:r>
          </a:p>
        </p:txBody>
      </p:sp>
      <p:sp>
        <p:nvSpPr>
          <p:cNvPr id="27668" name="TextBox 48"/>
          <p:cNvSpPr txBox="1">
            <a:spLocks noChangeArrowheads="1"/>
          </p:cNvSpPr>
          <p:nvPr/>
        </p:nvSpPr>
        <p:spPr bwMode="auto">
          <a:xfrm>
            <a:off x="8434389" y="4305300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/>
              <a:t>Sand</a:t>
            </a:r>
          </a:p>
        </p:txBody>
      </p:sp>
      <p:pic>
        <p:nvPicPr>
          <p:cNvPr id="27669" name="Picture 8" descr="Beskrivelse: 2011_05_29_SkyTEM_ColorSca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4694238"/>
            <a:ext cx="28813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0" name="TextBox 13"/>
          <p:cNvSpPr txBox="1">
            <a:spLocks noChangeArrowheads="1"/>
          </p:cNvSpPr>
          <p:nvPr/>
        </p:nvSpPr>
        <p:spPr bwMode="auto">
          <a:xfrm>
            <a:off x="1524000" y="1268413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/>
              <a:t>S</a:t>
            </a:r>
          </a:p>
        </p:txBody>
      </p:sp>
      <p:sp>
        <p:nvSpPr>
          <p:cNvPr id="27671" name="TextBox 13"/>
          <p:cNvSpPr txBox="1">
            <a:spLocks noChangeArrowheads="1"/>
          </p:cNvSpPr>
          <p:nvPr/>
        </p:nvSpPr>
        <p:spPr bwMode="auto">
          <a:xfrm>
            <a:off x="10334625" y="1268413"/>
            <a:ext cx="369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/>
              <a:t>N</a:t>
            </a:r>
          </a:p>
        </p:txBody>
      </p:sp>
      <p:sp>
        <p:nvSpPr>
          <p:cNvPr id="27672" name="TextBox 47"/>
          <p:cNvSpPr txBox="1">
            <a:spLocks noChangeArrowheads="1"/>
          </p:cNvSpPr>
          <p:nvPr/>
        </p:nvSpPr>
        <p:spPr bwMode="auto">
          <a:xfrm>
            <a:off x="2343150" y="6148389"/>
            <a:ext cx="3024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1600"/>
              <a:t>Mean resisitvity map 15-20 m</a:t>
            </a:r>
            <a:endParaRPr lang="da-DK" sz="1600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156700" y="941388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BEFA"/>
                </a:solidFill>
              </a:rPr>
              <a:t>Clay lenses</a:t>
            </a:r>
            <a:endParaRPr lang="da-DK" sz="2000">
              <a:solidFill>
                <a:srgbClr val="00BEFA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0128250" y="1341438"/>
            <a:ext cx="0" cy="506412"/>
          </a:xfrm>
          <a:prstGeom prst="straightConnector1">
            <a:avLst/>
          </a:prstGeom>
          <a:ln w="34925">
            <a:solidFill>
              <a:srgbClr val="00BEFA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8866188" y="1870075"/>
            <a:ext cx="1471612" cy="584200"/>
          </a:xfrm>
          <a:prstGeom prst="rect">
            <a:avLst/>
          </a:prstGeom>
          <a:solidFill>
            <a:schemeClr val="bg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1600"/>
              <a:t>Glaciotectonic</a:t>
            </a:r>
          </a:p>
          <a:p>
            <a:pPr algn="ctr"/>
            <a:r>
              <a:rPr lang="da-DK" sz="1600"/>
              <a:t>complex</a:t>
            </a:r>
          </a:p>
        </p:txBody>
      </p:sp>
      <p:sp>
        <p:nvSpPr>
          <p:cNvPr id="28" name="TextBox 3"/>
          <p:cNvSpPr txBox="1"/>
          <p:nvPr/>
        </p:nvSpPr>
        <p:spPr>
          <a:xfrm>
            <a:off x="7392144" y="544522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Resistivity</a:t>
            </a:r>
            <a:r>
              <a:rPr lang="fr-FR" sz="1400" dirty="0"/>
              <a:t> (</a:t>
            </a:r>
            <a:r>
              <a:rPr lang="el-GR" sz="1400" dirty="0"/>
              <a:t>Ω</a:t>
            </a:r>
            <a:r>
              <a:rPr lang="fr-FR" sz="1400" dirty="0"/>
              <a:t>m)</a:t>
            </a:r>
            <a:endParaRPr lang="da-DK" sz="1400" dirty="0"/>
          </a:p>
        </p:txBody>
      </p:sp>
      <p:sp>
        <p:nvSpPr>
          <p:cNvPr id="29" name="Rectangle 28"/>
          <p:cNvSpPr/>
          <p:nvPr/>
        </p:nvSpPr>
        <p:spPr>
          <a:xfrm flipV="1">
            <a:off x="6600056" y="4888003"/>
            <a:ext cx="2952328" cy="194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456040" y="4810641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0.1</a:t>
            </a:r>
            <a:endParaRPr lang="da-DK" sz="1400" dirty="0"/>
          </a:p>
        </p:txBody>
      </p:sp>
      <p:sp>
        <p:nvSpPr>
          <p:cNvPr id="31" name="Rectangle 30"/>
          <p:cNvSpPr/>
          <p:nvPr/>
        </p:nvSpPr>
        <p:spPr>
          <a:xfrm>
            <a:off x="7803389" y="483013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</a:t>
            </a:r>
            <a:endParaRPr lang="da-DK" sz="1400" dirty="0"/>
          </a:p>
        </p:txBody>
      </p:sp>
      <p:sp>
        <p:nvSpPr>
          <p:cNvPr id="32" name="Rectangle 31"/>
          <p:cNvSpPr/>
          <p:nvPr/>
        </p:nvSpPr>
        <p:spPr>
          <a:xfrm>
            <a:off x="7194526" y="4816814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</a:t>
            </a:r>
            <a:endParaRPr lang="da-DK" sz="1400" dirty="0"/>
          </a:p>
        </p:txBody>
      </p:sp>
      <p:sp>
        <p:nvSpPr>
          <p:cNvPr id="33" name="Rectangle 32"/>
          <p:cNvSpPr/>
          <p:nvPr/>
        </p:nvSpPr>
        <p:spPr>
          <a:xfrm>
            <a:off x="8444146" y="4832586"/>
            <a:ext cx="439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</a:t>
            </a:r>
            <a:endParaRPr lang="da-DK" sz="1400" dirty="0"/>
          </a:p>
        </p:txBody>
      </p:sp>
      <p:sp>
        <p:nvSpPr>
          <p:cNvPr id="34" name="Rectangle 33"/>
          <p:cNvSpPr/>
          <p:nvPr/>
        </p:nvSpPr>
        <p:spPr>
          <a:xfrm>
            <a:off x="9048329" y="4841043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1000</a:t>
            </a:r>
            <a:endParaRPr lang="da-DK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7" grpId="0"/>
      <p:bldP spid="5" grpId="0" animBg="1"/>
      <p:bldP spid="8" grpId="0" animBg="1"/>
      <p:bldP spid="23" grpId="0"/>
      <p:bldP spid="26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62916"/>
            <a:ext cx="7220700" cy="46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Profile West-East: the very near surface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24000" y="-156966"/>
            <a:ext cx="18473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da-DK"/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4287838"/>
            <a:ext cx="24511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619251"/>
            <a:ext cx="91059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254376" y="4973638"/>
            <a:ext cx="1211263" cy="265112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49638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6889" y="1662113"/>
            <a:ext cx="4630737" cy="398462"/>
          </a:xfrm>
          <a:prstGeom prst="rec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" name="Rectangle 3"/>
          <p:cNvSpPr/>
          <p:nvPr/>
        </p:nvSpPr>
        <p:spPr>
          <a:xfrm>
            <a:off x="2357438" y="3462339"/>
            <a:ext cx="2025650" cy="180975"/>
          </a:xfrm>
          <a:prstGeom prst="rect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14564" y="3079750"/>
            <a:ext cx="2632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FF0000"/>
                </a:solidFill>
              </a:rPr>
              <a:t>Sand layer of 5-10 m</a:t>
            </a:r>
          </a:p>
        </p:txBody>
      </p:sp>
      <p:sp>
        <p:nvSpPr>
          <p:cNvPr id="5" name="Rectangle 4"/>
          <p:cNvSpPr/>
          <p:nvPr/>
        </p:nvSpPr>
        <p:spPr>
          <a:xfrm>
            <a:off x="4433889" y="3522663"/>
            <a:ext cx="1590675" cy="241300"/>
          </a:xfrm>
          <a:prstGeom prst="rect">
            <a:avLst/>
          </a:prstGeom>
          <a:ln w="34925">
            <a:solidFill>
              <a:srgbClr val="00BEFA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11675" y="3817938"/>
            <a:ext cx="1511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00BEFA"/>
                </a:solidFill>
              </a:rPr>
              <a:t>Clayey lens</a:t>
            </a:r>
          </a:p>
        </p:txBody>
      </p:sp>
      <p:sp>
        <p:nvSpPr>
          <p:cNvPr id="19" name="Oval 18"/>
          <p:cNvSpPr/>
          <p:nvPr/>
        </p:nvSpPr>
        <p:spPr>
          <a:xfrm rot="3422968">
            <a:off x="4109244" y="4895056"/>
            <a:ext cx="139700" cy="598488"/>
          </a:xfrm>
          <a:prstGeom prst="ellipse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1" name="Oval 20"/>
          <p:cNvSpPr/>
          <p:nvPr/>
        </p:nvSpPr>
        <p:spPr>
          <a:xfrm>
            <a:off x="8561389" y="2247901"/>
            <a:ext cx="428625" cy="404813"/>
          </a:xfrm>
          <a:prstGeom prst="ellipse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cxnSp>
        <p:nvCxnSpPr>
          <p:cNvPr id="22" name="Straight Arrow Connector 21"/>
          <p:cNvCxnSpPr>
            <a:endCxn id="21" idx="0"/>
          </p:cNvCxnSpPr>
          <p:nvPr/>
        </p:nvCxnSpPr>
        <p:spPr>
          <a:xfrm>
            <a:off x="8756650" y="1436688"/>
            <a:ext cx="19050" cy="811212"/>
          </a:xfrm>
          <a:prstGeom prst="straightConnector1">
            <a:avLst/>
          </a:prstGeom>
          <a:ln w="349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73964" y="1085850"/>
            <a:ext cx="2338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>
                <a:solidFill>
                  <a:srgbClr val="FF0000"/>
                </a:solidFill>
              </a:rPr>
              <a:t>Small buried valley</a:t>
            </a:r>
          </a:p>
        </p:txBody>
      </p:sp>
      <p:sp>
        <p:nvSpPr>
          <p:cNvPr id="28694" name="TextBox 15"/>
          <p:cNvSpPr txBox="1">
            <a:spLocks noChangeArrowheads="1"/>
          </p:cNvSpPr>
          <p:nvPr/>
        </p:nvSpPr>
        <p:spPr bwMode="auto">
          <a:xfrm>
            <a:off x="7067550" y="2997201"/>
            <a:ext cx="360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1400" i="1"/>
              <a:t>(Smooth SCI with 29 layers + 3D gridding)</a:t>
            </a:r>
          </a:p>
        </p:txBody>
      </p:sp>
      <p:sp>
        <p:nvSpPr>
          <p:cNvPr id="28695" name="TextBox 13"/>
          <p:cNvSpPr txBox="1">
            <a:spLocks noChangeArrowheads="1"/>
          </p:cNvSpPr>
          <p:nvPr/>
        </p:nvSpPr>
        <p:spPr bwMode="auto">
          <a:xfrm>
            <a:off x="1524000" y="1268413"/>
            <a:ext cx="427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/>
              <a:t>W</a:t>
            </a:r>
          </a:p>
        </p:txBody>
      </p:sp>
      <p:sp>
        <p:nvSpPr>
          <p:cNvPr id="28696" name="TextBox 13"/>
          <p:cNvSpPr txBox="1">
            <a:spLocks noChangeArrowheads="1"/>
          </p:cNvSpPr>
          <p:nvPr/>
        </p:nvSpPr>
        <p:spPr bwMode="auto">
          <a:xfrm>
            <a:off x="10334625" y="1268413"/>
            <a:ext cx="35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2000"/>
              <a:t>E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059113" y="1725614"/>
            <a:ext cx="2292350" cy="338137"/>
          </a:xfrm>
          <a:prstGeom prst="rect">
            <a:avLst/>
          </a:prstGeom>
          <a:solidFill>
            <a:schemeClr val="bg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1600"/>
              <a:t>Glaciotectonic complex</a:t>
            </a:r>
          </a:p>
        </p:txBody>
      </p:sp>
      <p:cxnSp>
        <p:nvCxnSpPr>
          <p:cNvPr id="26" name="Straight Connector 21"/>
          <p:cNvCxnSpPr/>
          <p:nvPr/>
        </p:nvCxnSpPr>
        <p:spPr>
          <a:xfrm flipH="1">
            <a:off x="7198065" y="5157192"/>
            <a:ext cx="1206500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3"/>
          <p:cNvCxnSpPr/>
          <p:nvPr/>
        </p:nvCxnSpPr>
        <p:spPr>
          <a:xfrm flipH="1">
            <a:off x="8278813" y="4613275"/>
            <a:ext cx="1173162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7"/>
          <p:cNvSpPr txBox="1">
            <a:spLocks noChangeArrowheads="1"/>
          </p:cNvSpPr>
          <p:nvPr/>
        </p:nvSpPr>
        <p:spPr bwMode="auto">
          <a:xfrm>
            <a:off x="7460332" y="5157193"/>
            <a:ext cx="723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 dirty="0"/>
              <a:t>Clay</a:t>
            </a:r>
          </a:p>
        </p:txBody>
      </p:sp>
      <p:sp>
        <p:nvSpPr>
          <p:cNvPr id="29" name="TextBox 48"/>
          <p:cNvSpPr txBox="1">
            <a:spLocks noChangeArrowheads="1"/>
          </p:cNvSpPr>
          <p:nvPr/>
        </p:nvSpPr>
        <p:spPr bwMode="auto">
          <a:xfrm>
            <a:off x="8434389" y="4305300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/>
              <a:t>Sand</a:t>
            </a:r>
          </a:p>
        </p:txBody>
      </p:sp>
      <p:pic>
        <p:nvPicPr>
          <p:cNvPr id="32" name="Picture 8" descr="Beskrivelse: 2011_05_29_SkyTEM_ColorScal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4694238"/>
            <a:ext cx="28813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"/>
          <p:cNvSpPr txBox="1"/>
          <p:nvPr/>
        </p:nvSpPr>
        <p:spPr>
          <a:xfrm>
            <a:off x="7392144" y="544522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Resistivity</a:t>
            </a:r>
            <a:r>
              <a:rPr lang="fr-FR" sz="1400" dirty="0"/>
              <a:t> (</a:t>
            </a:r>
            <a:r>
              <a:rPr lang="el-GR" sz="1400" dirty="0"/>
              <a:t>Ω</a:t>
            </a:r>
            <a:r>
              <a:rPr lang="fr-FR" sz="1400" dirty="0"/>
              <a:t>m)</a:t>
            </a:r>
            <a:endParaRPr lang="da-DK" sz="1400" dirty="0"/>
          </a:p>
        </p:txBody>
      </p:sp>
      <p:sp>
        <p:nvSpPr>
          <p:cNvPr id="34" name="Rectangle 33"/>
          <p:cNvSpPr/>
          <p:nvPr/>
        </p:nvSpPr>
        <p:spPr>
          <a:xfrm flipV="1">
            <a:off x="6600056" y="4888003"/>
            <a:ext cx="2952328" cy="194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6456040" y="4810641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0.1</a:t>
            </a:r>
            <a:endParaRPr lang="da-DK" sz="1400" dirty="0"/>
          </a:p>
        </p:txBody>
      </p:sp>
      <p:sp>
        <p:nvSpPr>
          <p:cNvPr id="36" name="Rectangle 35"/>
          <p:cNvSpPr/>
          <p:nvPr/>
        </p:nvSpPr>
        <p:spPr>
          <a:xfrm>
            <a:off x="7803389" y="483013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</a:t>
            </a:r>
            <a:endParaRPr lang="da-DK" sz="1400" dirty="0"/>
          </a:p>
        </p:txBody>
      </p:sp>
      <p:sp>
        <p:nvSpPr>
          <p:cNvPr id="37" name="Rectangle 36"/>
          <p:cNvSpPr/>
          <p:nvPr/>
        </p:nvSpPr>
        <p:spPr>
          <a:xfrm>
            <a:off x="7194526" y="4816814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</a:t>
            </a:r>
            <a:endParaRPr lang="da-DK" sz="1400" dirty="0"/>
          </a:p>
        </p:txBody>
      </p:sp>
      <p:sp>
        <p:nvSpPr>
          <p:cNvPr id="38" name="Rectangle 37"/>
          <p:cNvSpPr/>
          <p:nvPr/>
        </p:nvSpPr>
        <p:spPr>
          <a:xfrm>
            <a:off x="8444146" y="4832586"/>
            <a:ext cx="439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</a:t>
            </a:r>
            <a:endParaRPr lang="da-DK" sz="1400" dirty="0"/>
          </a:p>
        </p:txBody>
      </p:sp>
      <p:sp>
        <p:nvSpPr>
          <p:cNvPr id="39" name="Rectangle 38"/>
          <p:cNvSpPr/>
          <p:nvPr/>
        </p:nvSpPr>
        <p:spPr>
          <a:xfrm>
            <a:off x="9048329" y="4841043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1000</a:t>
            </a:r>
            <a:endParaRPr lang="da-DK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5" grpId="0" animBg="1"/>
      <p:bldP spid="17" grpId="0"/>
      <p:bldP spid="19" grpId="0" animBg="1"/>
      <p:bldP spid="21" grpId="0" animBg="1"/>
      <p:bldP spid="23" grpId="0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1646238"/>
            <a:ext cx="71072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Espace réservé du contenu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9875" indent="-269875" algn="just" eaLnBrk="1" hangingPunct="1">
              <a:buNone/>
            </a:pPr>
            <a:r>
              <a:rPr lang="en-US" sz="1800" i="1" noProof="0" dirty="0" smtClean="0">
                <a:cs typeface="Arial" pitchFamily="34" charset="0"/>
              </a:rPr>
              <a:t>     I</a:t>
            </a:r>
            <a:r>
              <a:rPr lang="en-US" sz="1800" noProof="0" dirty="0" smtClean="0">
                <a:cs typeface="Arial" pitchFamily="34" charset="0"/>
              </a:rPr>
              <a:t>  = clay</a:t>
            </a:r>
          </a:p>
          <a:p>
            <a:pPr marL="269875" indent="-269875" algn="just" eaLnBrk="1" hangingPunct="1">
              <a:buNone/>
            </a:pPr>
            <a:r>
              <a:rPr lang="en-US" sz="1800" i="1" noProof="0" dirty="0" smtClean="0">
                <a:cs typeface="Arial" pitchFamily="34" charset="0"/>
              </a:rPr>
              <a:t>    ml</a:t>
            </a:r>
            <a:r>
              <a:rPr lang="en-US" sz="1800" noProof="0" dirty="0" smtClean="0">
                <a:cs typeface="Arial" pitchFamily="34" charset="0"/>
              </a:rPr>
              <a:t>  = moraine clay</a:t>
            </a:r>
          </a:p>
          <a:p>
            <a:pPr marL="269875" indent="-269875" algn="just" eaLnBrk="1" hangingPunct="1">
              <a:buNone/>
            </a:pPr>
            <a:r>
              <a:rPr lang="en-US" sz="1800" i="1" noProof="0" dirty="0" smtClean="0">
                <a:cs typeface="Arial" pitchFamily="34" charset="0"/>
              </a:rPr>
              <a:t>     s</a:t>
            </a:r>
            <a:r>
              <a:rPr lang="en-US" sz="1800" noProof="0" dirty="0" smtClean="0">
                <a:cs typeface="Arial" pitchFamily="34" charset="0"/>
              </a:rPr>
              <a:t> = sand</a:t>
            </a:r>
          </a:p>
          <a:p>
            <a:pPr marL="269875" indent="-269875" algn="just" eaLnBrk="1" hangingPunct="1">
              <a:buNone/>
            </a:pPr>
            <a:r>
              <a:rPr lang="en-US" sz="1800" noProof="0" dirty="0" smtClean="0">
                <a:cs typeface="Arial" pitchFamily="34" charset="0"/>
              </a:rPr>
              <a:t>    ds = glacial sand</a:t>
            </a:r>
          </a:p>
          <a:p>
            <a:pPr marL="269875" indent="-269875" algn="just" eaLnBrk="1" hangingPunct="1">
              <a:buNone/>
            </a:pPr>
            <a:r>
              <a:rPr lang="en-US" sz="1800" noProof="0" dirty="0" smtClean="0">
                <a:cs typeface="Arial" pitchFamily="34" charset="0"/>
              </a:rPr>
              <a:t>     </a:t>
            </a:r>
            <a:r>
              <a:rPr lang="en-US" sz="1800" i="1" noProof="0" dirty="0" smtClean="0">
                <a:cs typeface="Arial" pitchFamily="34" charset="0"/>
              </a:rPr>
              <a:t>g</a:t>
            </a:r>
            <a:r>
              <a:rPr lang="en-US" sz="1800" noProof="0" dirty="0" smtClean="0">
                <a:cs typeface="Arial" pitchFamily="34" charset="0"/>
              </a:rPr>
              <a:t> = gravel</a:t>
            </a:r>
          </a:p>
          <a:p>
            <a:pPr marL="269875" indent="-269875" eaLnBrk="1" hangingPunct="1">
              <a:buNone/>
            </a:pPr>
            <a:endParaRPr lang="en-US" sz="1800" noProof="0" dirty="0"/>
          </a:p>
        </p:txBody>
      </p:sp>
      <p:sp>
        <p:nvSpPr>
          <p:cNvPr id="29700" name="Titr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SkyTEM 101 versus lithological logs</a:t>
            </a:r>
            <a:endParaRPr lang="en-US" noProof="0" dirty="0" smtClean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6" y="3438525"/>
            <a:ext cx="44608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44750" y="1581150"/>
            <a:ext cx="2427288" cy="1631950"/>
          </a:xfrm>
          <a:prstGeom prst="rect">
            <a:avLst/>
          </a:prstGeom>
          <a:ln w="349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703" name="TextBox 15"/>
          <p:cNvSpPr txBox="1">
            <a:spLocks noChangeArrowheads="1"/>
          </p:cNvSpPr>
          <p:nvPr/>
        </p:nvSpPr>
        <p:spPr bwMode="auto">
          <a:xfrm>
            <a:off x="2019301" y="1195389"/>
            <a:ext cx="44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/>
              <a:t>W</a:t>
            </a:r>
          </a:p>
        </p:txBody>
      </p:sp>
      <p:sp>
        <p:nvSpPr>
          <p:cNvPr id="29704" name="TextBox 15"/>
          <p:cNvSpPr txBox="1">
            <a:spLocks noChangeArrowheads="1"/>
          </p:cNvSpPr>
          <p:nvPr/>
        </p:nvSpPr>
        <p:spPr bwMode="auto">
          <a:xfrm>
            <a:off x="9480551" y="1276350"/>
            <a:ext cx="44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/>
              <a:t>E</a:t>
            </a:r>
          </a:p>
        </p:txBody>
      </p:sp>
      <p:sp>
        <p:nvSpPr>
          <p:cNvPr id="29710" name="TextBox 15"/>
          <p:cNvSpPr txBox="1">
            <a:spLocks noChangeArrowheads="1"/>
          </p:cNvSpPr>
          <p:nvPr/>
        </p:nvSpPr>
        <p:spPr bwMode="auto">
          <a:xfrm>
            <a:off x="2279650" y="6342064"/>
            <a:ext cx="360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1400" i="1"/>
              <a:t>(Smooth SCI with 29 layers + 3D gridding)</a:t>
            </a:r>
          </a:p>
        </p:txBody>
      </p:sp>
      <p:sp>
        <p:nvSpPr>
          <p:cNvPr id="17" name="Oval 16"/>
          <p:cNvSpPr/>
          <p:nvPr/>
        </p:nvSpPr>
        <p:spPr>
          <a:xfrm>
            <a:off x="3343276" y="3967164"/>
            <a:ext cx="244475" cy="242887"/>
          </a:xfrm>
          <a:prstGeom prst="ellipse">
            <a:avLst/>
          </a:prstGeom>
          <a:noFill/>
          <a:ln w="41275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8" name="Oval 17"/>
          <p:cNvSpPr/>
          <p:nvPr/>
        </p:nvSpPr>
        <p:spPr>
          <a:xfrm>
            <a:off x="4130676" y="4005264"/>
            <a:ext cx="244475" cy="242887"/>
          </a:xfrm>
          <a:prstGeom prst="ellipse">
            <a:avLst/>
          </a:prstGeom>
          <a:noFill/>
          <a:ln w="41275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9" name="Oval 18"/>
          <p:cNvSpPr/>
          <p:nvPr/>
        </p:nvSpPr>
        <p:spPr>
          <a:xfrm>
            <a:off x="4754564" y="4062414"/>
            <a:ext cx="244475" cy="242887"/>
          </a:xfrm>
          <a:prstGeom prst="ellipse">
            <a:avLst/>
          </a:prstGeom>
          <a:noFill/>
          <a:ln w="41275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0" name="Oval 19"/>
          <p:cNvSpPr/>
          <p:nvPr/>
        </p:nvSpPr>
        <p:spPr>
          <a:xfrm>
            <a:off x="5346701" y="4189414"/>
            <a:ext cx="244475" cy="242887"/>
          </a:xfrm>
          <a:prstGeom prst="ellipse">
            <a:avLst/>
          </a:prstGeom>
          <a:noFill/>
          <a:ln w="41275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2" name="Oval 21"/>
          <p:cNvSpPr/>
          <p:nvPr/>
        </p:nvSpPr>
        <p:spPr>
          <a:xfrm>
            <a:off x="3333750" y="4300539"/>
            <a:ext cx="287338" cy="280987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3" name="Oval 22"/>
          <p:cNvSpPr/>
          <p:nvPr/>
        </p:nvSpPr>
        <p:spPr>
          <a:xfrm>
            <a:off x="4119564" y="4337051"/>
            <a:ext cx="288925" cy="282575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4" name="Oval 23"/>
          <p:cNvSpPr/>
          <p:nvPr/>
        </p:nvSpPr>
        <p:spPr>
          <a:xfrm>
            <a:off x="4741864" y="4467226"/>
            <a:ext cx="287337" cy="282575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5" name="Oval 24"/>
          <p:cNvSpPr/>
          <p:nvPr/>
        </p:nvSpPr>
        <p:spPr>
          <a:xfrm>
            <a:off x="5335588" y="4440239"/>
            <a:ext cx="266700" cy="428625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6" name="Oval 25"/>
          <p:cNvSpPr/>
          <p:nvPr/>
        </p:nvSpPr>
        <p:spPr>
          <a:xfrm>
            <a:off x="6003925" y="4538663"/>
            <a:ext cx="241300" cy="215900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7" name="Oval 26"/>
          <p:cNvSpPr/>
          <p:nvPr/>
        </p:nvSpPr>
        <p:spPr>
          <a:xfrm>
            <a:off x="3338513" y="3713163"/>
            <a:ext cx="241300" cy="215900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" name="Freeform 3"/>
          <p:cNvSpPr/>
          <p:nvPr/>
        </p:nvSpPr>
        <p:spPr>
          <a:xfrm>
            <a:off x="2443163" y="4237038"/>
            <a:ext cx="3790950" cy="315912"/>
          </a:xfrm>
          <a:custGeom>
            <a:avLst/>
            <a:gdLst>
              <a:gd name="connsiteX0" fmla="*/ 0 w 3790213"/>
              <a:gd name="connsiteY0" fmla="*/ 0 h 316529"/>
              <a:gd name="connsiteX1" fmla="*/ 574158 w 3790213"/>
              <a:gd name="connsiteY1" fmla="*/ 10633 h 316529"/>
              <a:gd name="connsiteX2" fmla="*/ 1004777 w 3790213"/>
              <a:gd name="connsiteY2" fmla="*/ 127591 h 316529"/>
              <a:gd name="connsiteX3" fmla="*/ 1531089 w 3790213"/>
              <a:gd name="connsiteY3" fmla="*/ 170121 h 316529"/>
              <a:gd name="connsiteX4" fmla="*/ 2078665 w 3790213"/>
              <a:gd name="connsiteY4" fmla="*/ 180754 h 316529"/>
              <a:gd name="connsiteX5" fmla="*/ 2541182 w 3790213"/>
              <a:gd name="connsiteY5" fmla="*/ 196703 h 316529"/>
              <a:gd name="connsiteX6" fmla="*/ 3125972 w 3790213"/>
              <a:gd name="connsiteY6" fmla="*/ 223284 h 316529"/>
              <a:gd name="connsiteX7" fmla="*/ 3710763 w 3790213"/>
              <a:gd name="connsiteY7" fmla="*/ 308345 h 316529"/>
              <a:gd name="connsiteX8" fmla="*/ 3769242 w 3790213"/>
              <a:gd name="connsiteY8" fmla="*/ 308345 h 31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213" h="316529">
                <a:moveTo>
                  <a:pt x="0" y="0"/>
                </a:moveTo>
                <a:lnTo>
                  <a:pt x="574158" y="10633"/>
                </a:lnTo>
                <a:cubicBezTo>
                  <a:pt x="741621" y="31898"/>
                  <a:pt x="845289" y="101010"/>
                  <a:pt x="1004777" y="127591"/>
                </a:cubicBezTo>
                <a:cubicBezTo>
                  <a:pt x="1164266" y="154172"/>
                  <a:pt x="1352108" y="161260"/>
                  <a:pt x="1531089" y="170121"/>
                </a:cubicBezTo>
                <a:cubicBezTo>
                  <a:pt x="1710070" y="178982"/>
                  <a:pt x="2078665" y="180754"/>
                  <a:pt x="2078665" y="180754"/>
                </a:cubicBezTo>
                <a:lnTo>
                  <a:pt x="2541182" y="196703"/>
                </a:lnTo>
                <a:cubicBezTo>
                  <a:pt x="2715733" y="203791"/>
                  <a:pt x="2931042" y="204677"/>
                  <a:pt x="3125972" y="223284"/>
                </a:cubicBezTo>
                <a:cubicBezTo>
                  <a:pt x="3320902" y="241891"/>
                  <a:pt x="3603551" y="294168"/>
                  <a:pt x="3710763" y="308345"/>
                </a:cubicBezTo>
                <a:cubicBezTo>
                  <a:pt x="3817975" y="322522"/>
                  <a:pt x="3793608" y="315433"/>
                  <a:pt x="3769242" y="308345"/>
                </a:cubicBezTo>
              </a:path>
            </a:pathLst>
          </a:cu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cxnSp>
        <p:nvCxnSpPr>
          <p:cNvPr id="29" name="Straight Connector 21"/>
          <p:cNvCxnSpPr/>
          <p:nvPr/>
        </p:nvCxnSpPr>
        <p:spPr>
          <a:xfrm flipH="1">
            <a:off x="7846137" y="5713511"/>
            <a:ext cx="1206500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3"/>
          <p:cNvCxnSpPr/>
          <p:nvPr/>
        </p:nvCxnSpPr>
        <p:spPr>
          <a:xfrm flipH="1">
            <a:off x="8926885" y="5169594"/>
            <a:ext cx="1173162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8108404" y="5713512"/>
            <a:ext cx="723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 dirty="0"/>
              <a:t>Clay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>
            <a:off x="9082461" y="4861619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/>
              <a:t>Sand</a:t>
            </a:r>
          </a:p>
        </p:txBody>
      </p:sp>
      <p:pic>
        <p:nvPicPr>
          <p:cNvPr id="33" name="Picture 8" descr="Beskrivelse: 2011_05_29_SkyTEM_ColorSca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60" y="5250557"/>
            <a:ext cx="28813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"/>
          <p:cNvSpPr txBox="1"/>
          <p:nvPr/>
        </p:nvSpPr>
        <p:spPr>
          <a:xfrm>
            <a:off x="8040216" y="6001544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Resistivity</a:t>
            </a:r>
            <a:r>
              <a:rPr lang="fr-FR" sz="1400" dirty="0"/>
              <a:t> (</a:t>
            </a:r>
            <a:r>
              <a:rPr lang="el-GR" sz="1400" dirty="0"/>
              <a:t>Ω</a:t>
            </a:r>
            <a:r>
              <a:rPr lang="fr-FR" sz="1400" dirty="0"/>
              <a:t>m)</a:t>
            </a:r>
            <a:endParaRPr lang="da-DK" sz="1400" dirty="0"/>
          </a:p>
        </p:txBody>
      </p:sp>
      <p:sp>
        <p:nvSpPr>
          <p:cNvPr id="35" name="Rectangle 34"/>
          <p:cNvSpPr/>
          <p:nvPr/>
        </p:nvSpPr>
        <p:spPr>
          <a:xfrm flipV="1">
            <a:off x="7248128" y="5444322"/>
            <a:ext cx="2952328" cy="194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7104112" y="5366960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0.1</a:t>
            </a:r>
            <a:endParaRPr lang="da-DK" sz="1400" dirty="0"/>
          </a:p>
        </p:txBody>
      </p:sp>
      <p:sp>
        <p:nvSpPr>
          <p:cNvPr id="37" name="Rectangle 36"/>
          <p:cNvSpPr/>
          <p:nvPr/>
        </p:nvSpPr>
        <p:spPr>
          <a:xfrm>
            <a:off x="8451461" y="5386450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</a:t>
            </a:r>
            <a:endParaRPr lang="da-DK" sz="1400" dirty="0"/>
          </a:p>
        </p:txBody>
      </p:sp>
      <p:sp>
        <p:nvSpPr>
          <p:cNvPr id="38" name="Rectangle 37"/>
          <p:cNvSpPr/>
          <p:nvPr/>
        </p:nvSpPr>
        <p:spPr>
          <a:xfrm>
            <a:off x="7842598" y="5373133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</a:t>
            </a:r>
            <a:endParaRPr lang="da-DK" sz="1400" dirty="0"/>
          </a:p>
        </p:txBody>
      </p:sp>
      <p:sp>
        <p:nvSpPr>
          <p:cNvPr id="39" name="Rectangle 38"/>
          <p:cNvSpPr/>
          <p:nvPr/>
        </p:nvSpPr>
        <p:spPr>
          <a:xfrm>
            <a:off x="9092218" y="5388905"/>
            <a:ext cx="439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</a:t>
            </a:r>
            <a:endParaRPr lang="da-DK" sz="1400" dirty="0"/>
          </a:p>
        </p:txBody>
      </p:sp>
      <p:sp>
        <p:nvSpPr>
          <p:cNvPr id="40" name="Rectangle 39"/>
          <p:cNvSpPr/>
          <p:nvPr/>
        </p:nvSpPr>
        <p:spPr>
          <a:xfrm>
            <a:off x="9696401" y="5397362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1000</a:t>
            </a:r>
            <a:endParaRPr lang="da-DK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GERDA and Jupiter </a:t>
            </a:r>
            <a:r>
              <a:rPr lang="en-US" noProof="0" dirty="0" smtClean="0"/>
              <a:t>– data </a:t>
            </a:r>
            <a:r>
              <a:rPr lang="en-US" noProof="0" dirty="0" smtClean="0"/>
              <a:t>management system on corporate and nation level</a:t>
            </a:r>
          </a:p>
          <a:p>
            <a:pPr marL="0" indent="0" eaLnBrk="1" hangingPunct="1">
              <a:buNone/>
            </a:pPr>
            <a:endParaRPr lang="en-US" noProof="0" dirty="0" smtClean="0"/>
          </a:p>
          <a:p>
            <a:pPr eaLnBrk="1" hangingPunct="1"/>
            <a:r>
              <a:rPr lang="en-US" noProof="0" dirty="0" smtClean="0"/>
              <a:t>Borehole logs as a prof of resolution for new AEM system</a:t>
            </a:r>
          </a:p>
          <a:p>
            <a:pPr marL="0" indent="0" eaLnBrk="1" hangingPunct="1">
              <a:buNone/>
            </a:pPr>
            <a:endParaRPr lang="en-US" noProof="0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2" name="Titr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SkyTEM 101 versus lithological logs</a:t>
            </a:r>
          </a:p>
        </p:txBody>
      </p:sp>
      <p:sp>
        <p:nvSpPr>
          <p:cNvPr id="30723" name="TextBox 15"/>
          <p:cNvSpPr txBox="1">
            <a:spLocks noChangeArrowheads="1"/>
          </p:cNvSpPr>
          <p:nvPr/>
        </p:nvSpPr>
        <p:spPr bwMode="auto">
          <a:xfrm>
            <a:off x="2341564" y="6340476"/>
            <a:ext cx="491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a-DK" sz="1400" i="1"/>
              <a:t>(Smooth SCI with 29 layers + 3D gridding)</a:t>
            </a:r>
          </a:p>
        </p:txBody>
      </p:sp>
      <p:pic>
        <p:nvPicPr>
          <p:cNvPr id="30724" name="Picture 3" descr="2012_08_06_Profile_Paper_2_Norsminde_with_WE_legend_Manual_axis_legend_Plus_Position_Zo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96976"/>
            <a:ext cx="82169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2012_08_06_Profile_Paper_2_Zoom_borehole_West_with_manual_axi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3346450"/>
            <a:ext cx="2909888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2012_08_06_Profile_Paper_2_Zoom_borehole_West_SkytEM_and_holes_with_manual_axi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6" y="3346451"/>
            <a:ext cx="2982913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Espace réservé du contenu 1"/>
          <p:cNvSpPr txBox="1">
            <a:spLocks/>
          </p:cNvSpPr>
          <p:nvPr/>
        </p:nvSpPr>
        <p:spPr bwMode="auto">
          <a:xfrm>
            <a:off x="7435850" y="3284539"/>
            <a:ext cx="3786188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2003F5"/>
              </a:buClr>
            </a:pPr>
            <a:r>
              <a:rPr lang="da-DK" i="1">
                <a:cs typeface="Arial" pitchFamily="34" charset="0"/>
              </a:rPr>
              <a:t>     I</a:t>
            </a:r>
            <a:r>
              <a:rPr lang="da-DK">
                <a:cs typeface="Arial" pitchFamily="34" charset="0"/>
              </a:rPr>
              <a:t>  = clay</a:t>
            </a:r>
          </a:p>
          <a:p>
            <a:pPr algn="just" eaLnBrk="1" hangingPunct="1">
              <a:spcBef>
                <a:spcPct val="20000"/>
              </a:spcBef>
              <a:buClr>
                <a:srgbClr val="2003F5"/>
              </a:buClr>
            </a:pPr>
            <a:r>
              <a:rPr lang="da-DK" i="1">
                <a:cs typeface="Arial" pitchFamily="34" charset="0"/>
              </a:rPr>
              <a:t>    ml</a:t>
            </a:r>
            <a:r>
              <a:rPr lang="da-DK">
                <a:cs typeface="Arial" pitchFamily="34" charset="0"/>
              </a:rPr>
              <a:t>  = moraine clay</a:t>
            </a:r>
          </a:p>
          <a:p>
            <a:pPr algn="just" eaLnBrk="1" hangingPunct="1">
              <a:spcBef>
                <a:spcPct val="20000"/>
              </a:spcBef>
              <a:buClr>
                <a:srgbClr val="2003F5"/>
              </a:buClr>
            </a:pPr>
            <a:r>
              <a:rPr lang="da-DK" i="1">
                <a:cs typeface="Arial" pitchFamily="34" charset="0"/>
              </a:rPr>
              <a:t>     s</a:t>
            </a:r>
            <a:r>
              <a:rPr lang="da-DK">
                <a:cs typeface="Arial" pitchFamily="34" charset="0"/>
              </a:rPr>
              <a:t> = sand</a:t>
            </a:r>
          </a:p>
          <a:p>
            <a:pPr algn="just" eaLnBrk="1" hangingPunct="1">
              <a:spcBef>
                <a:spcPct val="20000"/>
              </a:spcBef>
              <a:buClr>
                <a:srgbClr val="2003F5"/>
              </a:buClr>
            </a:pPr>
            <a:r>
              <a:rPr lang="da-DK">
                <a:cs typeface="Arial" pitchFamily="34" charset="0"/>
              </a:rPr>
              <a:t>    ds = glacial sand</a:t>
            </a:r>
          </a:p>
          <a:p>
            <a:pPr algn="just" eaLnBrk="1" hangingPunct="1">
              <a:spcBef>
                <a:spcPct val="20000"/>
              </a:spcBef>
              <a:buClr>
                <a:srgbClr val="2003F5"/>
              </a:buClr>
            </a:pPr>
            <a:r>
              <a:rPr lang="da-DK">
                <a:cs typeface="Arial" pitchFamily="34" charset="0"/>
              </a:rPr>
              <a:t>     </a:t>
            </a:r>
            <a:r>
              <a:rPr lang="da-DK" i="1">
                <a:cs typeface="Arial" pitchFamily="34" charset="0"/>
              </a:rPr>
              <a:t>g</a:t>
            </a:r>
            <a:r>
              <a:rPr lang="da-DK">
                <a:cs typeface="Arial" pitchFamily="34" charset="0"/>
              </a:rPr>
              <a:t> = gravel</a:t>
            </a:r>
          </a:p>
          <a:p>
            <a:pPr eaLnBrk="1" hangingPunct="1">
              <a:spcBef>
                <a:spcPct val="20000"/>
              </a:spcBef>
              <a:buClr>
                <a:srgbClr val="2003F5"/>
              </a:buClr>
            </a:pPr>
            <a:endParaRPr lang="fr-FR"/>
          </a:p>
        </p:txBody>
      </p:sp>
      <p:sp>
        <p:nvSpPr>
          <p:cNvPr id="13" name="Oval 12"/>
          <p:cNvSpPr/>
          <p:nvPr/>
        </p:nvSpPr>
        <p:spPr>
          <a:xfrm>
            <a:off x="7680325" y="3357563"/>
            <a:ext cx="431800" cy="647700"/>
          </a:xfrm>
          <a:prstGeom prst="ellipse">
            <a:avLst/>
          </a:prstGeom>
          <a:noFill/>
          <a:ln w="41275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4" name="Oval 13"/>
          <p:cNvSpPr/>
          <p:nvPr/>
        </p:nvSpPr>
        <p:spPr>
          <a:xfrm>
            <a:off x="2803525" y="3649663"/>
            <a:ext cx="107950" cy="107950"/>
          </a:xfrm>
          <a:prstGeom prst="ellipse">
            <a:avLst/>
          </a:prstGeom>
          <a:noFill/>
          <a:ln w="19050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5" name="Oval 14"/>
          <p:cNvSpPr/>
          <p:nvPr/>
        </p:nvSpPr>
        <p:spPr>
          <a:xfrm>
            <a:off x="3487738" y="3678238"/>
            <a:ext cx="107950" cy="107950"/>
          </a:xfrm>
          <a:prstGeom prst="ellipse">
            <a:avLst/>
          </a:prstGeom>
          <a:noFill/>
          <a:ln w="19050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6" name="Oval 15"/>
          <p:cNvSpPr/>
          <p:nvPr/>
        </p:nvSpPr>
        <p:spPr>
          <a:xfrm>
            <a:off x="5848350" y="4005263"/>
            <a:ext cx="107950" cy="107950"/>
          </a:xfrm>
          <a:prstGeom prst="ellipse">
            <a:avLst/>
          </a:prstGeom>
          <a:noFill/>
          <a:ln w="19050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7" name="Oval 16"/>
          <p:cNvSpPr/>
          <p:nvPr/>
        </p:nvSpPr>
        <p:spPr>
          <a:xfrm>
            <a:off x="6411913" y="4005263"/>
            <a:ext cx="107950" cy="107950"/>
          </a:xfrm>
          <a:prstGeom prst="ellipse">
            <a:avLst/>
          </a:prstGeom>
          <a:noFill/>
          <a:ln w="19050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8" name="Oval 17"/>
          <p:cNvSpPr/>
          <p:nvPr/>
        </p:nvSpPr>
        <p:spPr>
          <a:xfrm>
            <a:off x="6411913" y="4446589"/>
            <a:ext cx="107950" cy="638175"/>
          </a:xfrm>
          <a:prstGeom prst="ellipse">
            <a:avLst/>
          </a:prstGeom>
          <a:noFill/>
          <a:ln w="19050">
            <a:solidFill>
              <a:srgbClr val="2003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19" name="Oval 18"/>
          <p:cNvSpPr/>
          <p:nvPr/>
        </p:nvSpPr>
        <p:spPr>
          <a:xfrm>
            <a:off x="7764463" y="4024313"/>
            <a:ext cx="311150" cy="984250"/>
          </a:xfrm>
          <a:prstGeom prst="ellipse">
            <a:avLst/>
          </a:prstGeom>
          <a:noFill/>
          <a:ln w="41275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0" name="Oval 19"/>
          <p:cNvSpPr/>
          <p:nvPr/>
        </p:nvSpPr>
        <p:spPr>
          <a:xfrm>
            <a:off x="2798763" y="3830638"/>
            <a:ext cx="107950" cy="107950"/>
          </a:xfrm>
          <a:prstGeom prst="ellipse">
            <a:avLst/>
          </a:prstGeom>
          <a:noFill/>
          <a:ln w="19050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1" name="Oval 20"/>
          <p:cNvSpPr/>
          <p:nvPr/>
        </p:nvSpPr>
        <p:spPr>
          <a:xfrm>
            <a:off x="6411913" y="4113214"/>
            <a:ext cx="107950" cy="333375"/>
          </a:xfrm>
          <a:prstGeom prst="ellipse">
            <a:avLst/>
          </a:prstGeom>
          <a:noFill/>
          <a:ln w="19050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2" name="Oval 21"/>
          <p:cNvSpPr/>
          <p:nvPr/>
        </p:nvSpPr>
        <p:spPr>
          <a:xfrm>
            <a:off x="5848350" y="4113214"/>
            <a:ext cx="107950" cy="403225"/>
          </a:xfrm>
          <a:prstGeom prst="ellipse">
            <a:avLst/>
          </a:prstGeom>
          <a:noFill/>
          <a:ln w="19050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3" name="Oval 22"/>
          <p:cNvSpPr/>
          <p:nvPr/>
        </p:nvSpPr>
        <p:spPr>
          <a:xfrm>
            <a:off x="3487738" y="3819525"/>
            <a:ext cx="107950" cy="107950"/>
          </a:xfrm>
          <a:prstGeom prst="ellipse">
            <a:avLst/>
          </a:prstGeom>
          <a:noFill/>
          <a:ln w="19050">
            <a:solidFill>
              <a:srgbClr val="B64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" name="Freeform 2"/>
          <p:cNvSpPr/>
          <p:nvPr/>
        </p:nvSpPr>
        <p:spPr>
          <a:xfrm>
            <a:off x="5681664" y="4052889"/>
            <a:ext cx="439737" cy="47625"/>
          </a:xfrm>
          <a:custGeom>
            <a:avLst/>
            <a:gdLst>
              <a:gd name="connsiteX0" fmla="*/ 0 w 438978"/>
              <a:gd name="connsiteY0" fmla="*/ 23812 h 47625"/>
              <a:gd name="connsiteX1" fmla="*/ 238125 w 438978"/>
              <a:gd name="connsiteY1" fmla="*/ 47625 h 47625"/>
              <a:gd name="connsiteX2" fmla="*/ 414337 w 438978"/>
              <a:gd name="connsiteY2" fmla="*/ 23812 h 47625"/>
              <a:gd name="connsiteX3" fmla="*/ 433387 w 438978"/>
              <a:gd name="connsiteY3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978" h="47625">
                <a:moveTo>
                  <a:pt x="0" y="23812"/>
                </a:moveTo>
                <a:cubicBezTo>
                  <a:pt x="84534" y="35718"/>
                  <a:pt x="169069" y="47625"/>
                  <a:pt x="238125" y="47625"/>
                </a:cubicBezTo>
                <a:cubicBezTo>
                  <a:pt x="307181" y="47625"/>
                  <a:pt x="381793" y="31750"/>
                  <a:pt x="414337" y="23812"/>
                </a:cubicBezTo>
                <a:cubicBezTo>
                  <a:pt x="446881" y="15874"/>
                  <a:pt x="440134" y="7937"/>
                  <a:pt x="433387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" name="Freeform 3"/>
          <p:cNvSpPr/>
          <p:nvPr/>
        </p:nvSpPr>
        <p:spPr>
          <a:xfrm>
            <a:off x="6362700" y="4056064"/>
            <a:ext cx="350838" cy="71437"/>
          </a:xfrm>
          <a:custGeom>
            <a:avLst/>
            <a:gdLst>
              <a:gd name="connsiteX0" fmla="*/ 0 w 350044"/>
              <a:gd name="connsiteY0" fmla="*/ 0 h 71442"/>
              <a:gd name="connsiteX1" fmla="*/ 92869 w 350044"/>
              <a:gd name="connsiteY1" fmla="*/ 64294 h 71442"/>
              <a:gd name="connsiteX2" fmla="*/ 235744 w 350044"/>
              <a:gd name="connsiteY2" fmla="*/ 69056 h 71442"/>
              <a:gd name="connsiteX3" fmla="*/ 350044 w 350044"/>
              <a:gd name="connsiteY3" fmla="*/ 57150 h 7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044" h="71442">
                <a:moveTo>
                  <a:pt x="0" y="0"/>
                </a:moveTo>
                <a:cubicBezTo>
                  <a:pt x="26789" y="26392"/>
                  <a:pt x="53578" y="52785"/>
                  <a:pt x="92869" y="64294"/>
                </a:cubicBezTo>
                <a:cubicBezTo>
                  <a:pt x="132160" y="75803"/>
                  <a:pt x="192882" y="70247"/>
                  <a:pt x="235744" y="69056"/>
                </a:cubicBezTo>
                <a:cubicBezTo>
                  <a:pt x="278606" y="67865"/>
                  <a:pt x="314325" y="62507"/>
                  <a:pt x="350044" y="5715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6" name="Freeform 5"/>
          <p:cNvSpPr/>
          <p:nvPr/>
        </p:nvSpPr>
        <p:spPr>
          <a:xfrm>
            <a:off x="5133975" y="4276725"/>
            <a:ext cx="2338388" cy="236538"/>
          </a:xfrm>
          <a:custGeom>
            <a:avLst/>
            <a:gdLst>
              <a:gd name="connsiteX0" fmla="*/ 0 w 2338388"/>
              <a:gd name="connsiteY0" fmla="*/ 236018 h 236067"/>
              <a:gd name="connsiteX1" fmla="*/ 673894 w 2338388"/>
              <a:gd name="connsiteY1" fmla="*/ 224112 h 236067"/>
              <a:gd name="connsiteX2" fmla="*/ 950119 w 2338388"/>
              <a:gd name="connsiteY2" fmla="*/ 162199 h 236067"/>
              <a:gd name="connsiteX3" fmla="*/ 1128713 w 2338388"/>
              <a:gd name="connsiteY3" fmla="*/ 152674 h 236067"/>
              <a:gd name="connsiteX4" fmla="*/ 1295400 w 2338388"/>
              <a:gd name="connsiteY4" fmla="*/ 164580 h 236067"/>
              <a:gd name="connsiteX5" fmla="*/ 1440656 w 2338388"/>
              <a:gd name="connsiteY5" fmla="*/ 183630 h 236067"/>
              <a:gd name="connsiteX6" fmla="*/ 1669256 w 2338388"/>
              <a:gd name="connsiteY6" fmla="*/ 159818 h 236067"/>
              <a:gd name="connsiteX7" fmla="*/ 1850231 w 2338388"/>
              <a:gd name="connsiteY7" fmla="*/ 35993 h 236067"/>
              <a:gd name="connsiteX8" fmla="*/ 2040731 w 2338388"/>
              <a:gd name="connsiteY8" fmla="*/ 2655 h 236067"/>
              <a:gd name="connsiteX9" fmla="*/ 2288381 w 2338388"/>
              <a:gd name="connsiteY9" fmla="*/ 2655 h 236067"/>
              <a:gd name="connsiteX10" fmla="*/ 2338388 w 2338388"/>
              <a:gd name="connsiteY10" fmla="*/ 7418 h 23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8388" h="236067">
                <a:moveTo>
                  <a:pt x="0" y="236018"/>
                </a:moveTo>
                <a:cubicBezTo>
                  <a:pt x="257770" y="236216"/>
                  <a:pt x="515541" y="236415"/>
                  <a:pt x="673894" y="224112"/>
                </a:cubicBezTo>
                <a:cubicBezTo>
                  <a:pt x="832247" y="211809"/>
                  <a:pt x="874316" y="174105"/>
                  <a:pt x="950119" y="162199"/>
                </a:cubicBezTo>
                <a:cubicBezTo>
                  <a:pt x="1025922" y="150293"/>
                  <a:pt x="1071166" y="152277"/>
                  <a:pt x="1128713" y="152674"/>
                </a:cubicBezTo>
                <a:cubicBezTo>
                  <a:pt x="1186260" y="153071"/>
                  <a:pt x="1243410" y="159421"/>
                  <a:pt x="1295400" y="164580"/>
                </a:cubicBezTo>
                <a:cubicBezTo>
                  <a:pt x="1347391" y="169739"/>
                  <a:pt x="1378347" y="184424"/>
                  <a:pt x="1440656" y="183630"/>
                </a:cubicBezTo>
                <a:cubicBezTo>
                  <a:pt x="1502965" y="182836"/>
                  <a:pt x="1600994" y="184424"/>
                  <a:pt x="1669256" y="159818"/>
                </a:cubicBezTo>
                <a:cubicBezTo>
                  <a:pt x="1737518" y="135212"/>
                  <a:pt x="1788319" y="62187"/>
                  <a:pt x="1850231" y="35993"/>
                </a:cubicBezTo>
                <a:cubicBezTo>
                  <a:pt x="1912143" y="9799"/>
                  <a:pt x="1967706" y="8211"/>
                  <a:pt x="2040731" y="2655"/>
                </a:cubicBezTo>
                <a:cubicBezTo>
                  <a:pt x="2113756" y="-2901"/>
                  <a:pt x="2238772" y="1861"/>
                  <a:pt x="2288381" y="2655"/>
                </a:cubicBezTo>
                <a:cubicBezTo>
                  <a:pt x="2337990" y="3449"/>
                  <a:pt x="2338189" y="5433"/>
                  <a:pt x="2338388" y="741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8" name="Freeform 7"/>
          <p:cNvSpPr/>
          <p:nvPr/>
        </p:nvSpPr>
        <p:spPr>
          <a:xfrm>
            <a:off x="2074863" y="3819526"/>
            <a:ext cx="2438400" cy="80963"/>
          </a:xfrm>
          <a:custGeom>
            <a:avLst/>
            <a:gdLst>
              <a:gd name="connsiteX0" fmla="*/ 0 w 2438553"/>
              <a:gd name="connsiteY0" fmla="*/ 23836 h 80986"/>
              <a:gd name="connsiteX1" fmla="*/ 304800 w 2438553"/>
              <a:gd name="connsiteY1" fmla="*/ 23 h 80986"/>
              <a:gd name="connsiteX2" fmla="*/ 638175 w 2438553"/>
              <a:gd name="connsiteY2" fmla="*/ 19073 h 80986"/>
              <a:gd name="connsiteX3" fmla="*/ 807244 w 2438553"/>
              <a:gd name="connsiteY3" fmla="*/ 26217 h 80986"/>
              <a:gd name="connsiteX4" fmla="*/ 1281112 w 2438553"/>
              <a:gd name="connsiteY4" fmla="*/ 35742 h 80986"/>
              <a:gd name="connsiteX5" fmla="*/ 1604962 w 2438553"/>
              <a:gd name="connsiteY5" fmla="*/ 45267 h 80986"/>
              <a:gd name="connsiteX6" fmla="*/ 2012156 w 2438553"/>
              <a:gd name="connsiteY6" fmla="*/ 66698 h 80986"/>
              <a:gd name="connsiteX7" fmla="*/ 2393156 w 2438553"/>
              <a:gd name="connsiteY7" fmla="*/ 71461 h 80986"/>
              <a:gd name="connsiteX8" fmla="*/ 2416969 w 2438553"/>
              <a:gd name="connsiteY8" fmla="*/ 80986 h 8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553" h="80986">
                <a:moveTo>
                  <a:pt x="0" y="23836"/>
                </a:moveTo>
                <a:cubicBezTo>
                  <a:pt x="99219" y="12326"/>
                  <a:pt x="198438" y="817"/>
                  <a:pt x="304800" y="23"/>
                </a:cubicBezTo>
                <a:cubicBezTo>
                  <a:pt x="411163" y="-771"/>
                  <a:pt x="638175" y="19073"/>
                  <a:pt x="638175" y="19073"/>
                </a:cubicBezTo>
                <a:lnTo>
                  <a:pt x="807244" y="26217"/>
                </a:lnTo>
                <a:lnTo>
                  <a:pt x="1281112" y="35742"/>
                </a:lnTo>
                <a:lnTo>
                  <a:pt x="1604962" y="45267"/>
                </a:lnTo>
                <a:cubicBezTo>
                  <a:pt x="1726803" y="50426"/>
                  <a:pt x="1880790" y="62332"/>
                  <a:pt x="2012156" y="66698"/>
                </a:cubicBezTo>
                <a:cubicBezTo>
                  <a:pt x="2143522" y="71064"/>
                  <a:pt x="2325687" y="69080"/>
                  <a:pt x="2393156" y="71461"/>
                </a:cubicBezTo>
                <a:cubicBezTo>
                  <a:pt x="2460625" y="73842"/>
                  <a:pt x="2438797" y="77414"/>
                  <a:pt x="2416969" y="8098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cxnSp>
        <p:nvCxnSpPr>
          <p:cNvPr id="29" name="Straight Connector 21"/>
          <p:cNvCxnSpPr/>
          <p:nvPr/>
        </p:nvCxnSpPr>
        <p:spPr>
          <a:xfrm flipH="1">
            <a:off x="8278185" y="5721052"/>
            <a:ext cx="1206500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3"/>
          <p:cNvCxnSpPr/>
          <p:nvPr/>
        </p:nvCxnSpPr>
        <p:spPr>
          <a:xfrm flipH="1">
            <a:off x="9358933" y="5177135"/>
            <a:ext cx="1173162" cy="0"/>
          </a:xfrm>
          <a:prstGeom prst="line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8540452" y="5721053"/>
            <a:ext cx="723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 dirty="0"/>
              <a:t>Clay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>
            <a:off x="9514509" y="4869160"/>
            <a:ext cx="835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a-DK" sz="1600"/>
              <a:t>Sand</a:t>
            </a:r>
          </a:p>
        </p:txBody>
      </p:sp>
      <p:pic>
        <p:nvPicPr>
          <p:cNvPr id="33" name="Picture 8" descr="Beskrivelse: 2011_05_29_SkyTEM_ColorSca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08" y="5258098"/>
            <a:ext cx="28813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"/>
          <p:cNvSpPr txBox="1"/>
          <p:nvPr/>
        </p:nvSpPr>
        <p:spPr>
          <a:xfrm>
            <a:off x="8472264" y="600908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Resistivity</a:t>
            </a:r>
            <a:r>
              <a:rPr lang="fr-FR" sz="1400" dirty="0"/>
              <a:t> (</a:t>
            </a:r>
            <a:r>
              <a:rPr lang="el-GR" sz="1400" dirty="0"/>
              <a:t>Ω</a:t>
            </a:r>
            <a:r>
              <a:rPr lang="fr-FR" sz="1400" dirty="0"/>
              <a:t>m)</a:t>
            </a:r>
            <a:endParaRPr lang="da-DK" sz="1400" dirty="0"/>
          </a:p>
        </p:txBody>
      </p:sp>
      <p:sp>
        <p:nvSpPr>
          <p:cNvPr id="35" name="Rectangle 34"/>
          <p:cNvSpPr/>
          <p:nvPr/>
        </p:nvSpPr>
        <p:spPr>
          <a:xfrm flipV="1">
            <a:off x="7680176" y="5451863"/>
            <a:ext cx="2952328" cy="194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7536160" y="5374501"/>
            <a:ext cx="397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0.1</a:t>
            </a:r>
            <a:endParaRPr lang="da-DK" sz="1400" dirty="0"/>
          </a:p>
        </p:txBody>
      </p:sp>
      <p:sp>
        <p:nvSpPr>
          <p:cNvPr id="37" name="Rectangle 36"/>
          <p:cNvSpPr/>
          <p:nvPr/>
        </p:nvSpPr>
        <p:spPr>
          <a:xfrm>
            <a:off x="8883509" y="539399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</a:t>
            </a:r>
            <a:endParaRPr lang="da-DK" sz="1400" dirty="0"/>
          </a:p>
        </p:txBody>
      </p:sp>
      <p:sp>
        <p:nvSpPr>
          <p:cNvPr id="38" name="Rectangle 37"/>
          <p:cNvSpPr/>
          <p:nvPr/>
        </p:nvSpPr>
        <p:spPr>
          <a:xfrm>
            <a:off x="8274646" y="5380674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</a:t>
            </a:r>
            <a:endParaRPr lang="da-DK" sz="1400" dirty="0"/>
          </a:p>
        </p:txBody>
      </p:sp>
      <p:sp>
        <p:nvSpPr>
          <p:cNvPr id="39" name="Rectangle 38"/>
          <p:cNvSpPr/>
          <p:nvPr/>
        </p:nvSpPr>
        <p:spPr>
          <a:xfrm>
            <a:off x="9524266" y="5396446"/>
            <a:ext cx="4395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</a:t>
            </a:r>
            <a:endParaRPr lang="da-DK" sz="1400" dirty="0"/>
          </a:p>
        </p:txBody>
      </p:sp>
      <p:sp>
        <p:nvSpPr>
          <p:cNvPr id="40" name="Rectangle 39"/>
          <p:cNvSpPr/>
          <p:nvPr/>
        </p:nvSpPr>
        <p:spPr>
          <a:xfrm>
            <a:off x="10128449" y="5404903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1000</a:t>
            </a:r>
            <a:endParaRPr lang="da-DK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656" y="882000"/>
            <a:ext cx="5083797" cy="58117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4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contenu 1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chemeClr val="tx1"/>
              </a:buClr>
            </a:pPr>
            <a:r>
              <a:rPr lang="en-US" sz="1800" noProof="0" dirty="0" smtClean="0"/>
              <a:t>Final statistics (46 boreholes &lt; 15 m from SkyTEM soundings)</a:t>
            </a:r>
          </a:p>
          <a:p>
            <a:pPr marL="0" indent="0" eaLnBrk="1" hangingPunct="1">
              <a:buNone/>
            </a:pPr>
            <a:r>
              <a:rPr lang="en-US" sz="1800" b="0" noProof="0" dirty="0" smtClean="0"/>
              <a:t>	44 % with very good match</a:t>
            </a:r>
          </a:p>
          <a:p>
            <a:pPr marL="0" indent="0" eaLnBrk="1" hangingPunct="1">
              <a:buNone/>
            </a:pPr>
            <a:r>
              <a:rPr lang="en-US" sz="1800" b="0" noProof="0" dirty="0" smtClean="0"/>
              <a:t>	33 % with good match</a:t>
            </a:r>
          </a:p>
          <a:p>
            <a:pPr marL="0" indent="0" eaLnBrk="1" hangingPunct="1">
              <a:buNone/>
            </a:pPr>
            <a:r>
              <a:rPr lang="en-US" sz="1800" b="0" noProof="0" dirty="0" smtClean="0"/>
              <a:t>	17 % with poor match</a:t>
            </a:r>
          </a:p>
          <a:p>
            <a:pPr marL="0" indent="0" eaLnBrk="1" hangingPunct="1">
              <a:buNone/>
            </a:pPr>
            <a:r>
              <a:rPr lang="en-US" sz="1800" b="0" noProof="0" dirty="0" smtClean="0"/>
              <a:t>	  6 % which disagrees </a:t>
            </a:r>
          </a:p>
          <a:p>
            <a:pPr eaLnBrk="1" hangingPunct="1"/>
            <a:endParaRPr lang="en-US" sz="1800" noProof="0" dirty="0" smtClean="0"/>
          </a:p>
          <a:p>
            <a:pPr eaLnBrk="1" hangingPunct="1"/>
            <a:endParaRPr lang="en-US" sz="1800" noProof="0" dirty="0" smtClean="0"/>
          </a:p>
          <a:p>
            <a:pPr eaLnBrk="1" hangingPunct="1">
              <a:buClr>
                <a:schemeClr val="tx1"/>
              </a:buClr>
            </a:pPr>
            <a:r>
              <a:rPr lang="en-US" sz="1800" noProof="0" dirty="0" smtClean="0"/>
              <a:t>Reasons of </a:t>
            </a:r>
            <a:r>
              <a:rPr lang="en-US" sz="1800" noProof="0" dirty="0" smtClean="0"/>
              <a:t>mismatches (poor and disagrees – 23%)</a:t>
            </a:r>
            <a:endParaRPr lang="en-US" sz="1800" noProof="0" dirty="0" smtClean="0"/>
          </a:p>
          <a:p>
            <a:pPr marL="555625" lvl="1" indent="-285750" eaLnBrk="1" hangingPunct="1">
              <a:buClr>
                <a:schemeClr val="tx1"/>
              </a:buClr>
            </a:pPr>
            <a:r>
              <a:rPr lang="en-US" noProof="0" dirty="0" smtClean="0"/>
              <a:t>Borehole data, quality of samples and descriptions/geological interpretations (37 %)</a:t>
            </a:r>
          </a:p>
          <a:p>
            <a:pPr marL="555625" lvl="1" indent="-285750" eaLnBrk="1" hangingPunct="1">
              <a:buClr>
                <a:schemeClr val="tx1"/>
              </a:buClr>
            </a:pPr>
            <a:r>
              <a:rPr lang="en-US" noProof="0" dirty="0" smtClean="0"/>
              <a:t>Vertical geological variations, vertical resolution (23 %)</a:t>
            </a:r>
          </a:p>
          <a:p>
            <a:pPr marL="555625" lvl="1" indent="-285750" eaLnBrk="1" hangingPunct="1">
              <a:buClr>
                <a:schemeClr val="tx1"/>
              </a:buClr>
            </a:pPr>
            <a:r>
              <a:rPr lang="en-US" noProof="0" dirty="0" smtClean="0"/>
              <a:t>Lateral geological variations, horizontal resolution (17 %)</a:t>
            </a:r>
          </a:p>
          <a:p>
            <a:pPr marL="555625" lvl="1" indent="-285750" eaLnBrk="1" hangingPunct="1">
              <a:buClr>
                <a:schemeClr val="tx1"/>
              </a:buClr>
            </a:pPr>
            <a:r>
              <a:rPr lang="en-US" noProof="0" dirty="0" smtClean="0"/>
              <a:t>Borehole coordinates (13 %)</a:t>
            </a:r>
          </a:p>
          <a:p>
            <a:pPr marL="555625" lvl="1" indent="-285750" eaLnBrk="1" hangingPunct="1">
              <a:buClr>
                <a:schemeClr val="tx1"/>
              </a:buClr>
            </a:pPr>
            <a:r>
              <a:rPr lang="en-US" noProof="0" dirty="0" smtClean="0"/>
              <a:t>Other/unknown (10 %)</a:t>
            </a:r>
          </a:p>
        </p:txBody>
      </p:sp>
      <p:sp>
        <p:nvSpPr>
          <p:cNvPr id="32771" name="Titr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SkyTEM 101 versus lithological logs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5903893"/>
            <a:ext cx="640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Schamper, C., Jørgensen, F., Auken, E., and Effersø, F.,2014, </a:t>
            </a:r>
            <a:br>
              <a:rPr lang="da-DK" sz="1400" dirty="0"/>
            </a:br>
            <a:r>
              <a:rPr lang="da-DK" sz="1400" dirty="0" err="1"/>
              <a:t>Assessment</a:t>
            </a:r>
            <a:r>
              <a:rPr lang="da-DK" sz="1400" dirty="0"/>
              <a:t> of </a:t>
            </a:r>
            <a:r>
              <a:rPr lang="da-DK" sz="1400" dirty="0" err="1"/>
              <a:t>near-surface</a:t>
            </a:r>
            <a:r>
              <a:rPr lang="da-DK" sz="1400" dirty="0"/>
              <a:t> </a:t>
            </a:r>
            <a:r>
              <a:rPr lang="da-DK" sz="1400" dirty="0" err="1"/>
              <a:t>mapping</a:t>
            </a:r>
            <a:r>
              <a:rPr lang="da-DK" sz="1400" dirty="0"/>
              <a:t> </a:t>
            </a:r>
            <a:r>
              <a:rPr lang="da-DK" sz="1400" dirty="0" err="1"/>
              <a:t>capabilities</a:t>
            </a:r>
            <a:r>
              <a:rPr lang="da-DK" sz="1400" dirty="0"/>
              <a:t> by </a:t>
            </a:r>
            <a:r>
              <a:rPr lang="da-DK" sz="1400" dirty="0" err="1"/>
              <a:t>airborne</a:t>
            </a:r>
            <a:r>
              <a:rPr lang="da-DK" sz="1400" dirty="0"/>
              <a:t> transient </a:t>
            </a:r>
            <a:r>
              <a:rPr lang="da-DK" sz="1400" dirty="0" err="1"/>
              <a:t>electromagnetic</a:t>
            </a:r>
            <a:r>
              <a:rPr lang="da-DK" sz="1400" dirty="0"/>
              <a:t> data - An </a:t>
            </a:r>
            <a:r>
              <a:rPr lang="da-DK" sz="1400" dirty="0" err="1"/>
              <a:t>extensive</a:t>
            </a:r>
            <a:r>
              <a:rPr lang="da-DK" sz="1400" dirty="0"/>
              <a:t> </a:t>
            </a:r>
            <a:r>
              <a:rPr lang="da-DK" sz="1400" dirty="0" err="1"/>
              <a:t>comparison</a:t>
            </a:r>
            <a:r>
              <a:rPr lang="da-DK" sz="1400" dirty="0"/>
              <a:t> to </a:t>
            </a:r>
            <a:r>
              <a:rPr lang="da-DK" sz="1400" dirty="0" err="1"/>
              <a:t>conventional</a:t>
            </a:r>
            <a:r>
              <a:rPr lang="da-DK" sz="1400" dirty="0"/>
              <a:t> </a:t>
            </a:r>
            <a:r>
              <a:rPr lang="da-DK" sz="1400" dirty="0" err="1"/>
              <a:t>borehole</a:t>
            </a:r>
            <a:r>
              <a:rPr lang="da-DK" sz="1400" dirty="0"/>
              <a:t> data </a:t>
            </a:r>
            <a:br>
              <a:rPr lang="da-DK" sz="1400" dirty="0"/>
            </a:br>
            <a:r>
              <a:rPr lang="da-DK" sz="1400" i="1" dirty="0" err="1"/>
              <a:t>Geophysics</a:t>
            </a:r>
            <a:r>
              <a:rPr lang="da-DK" sz="1400" dirty="0"/>
              <a:t>, 79, B187-B199</a:t>
            </a:r>
            <a:endParaRPr lang="en-US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7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 noProof="0" dirty="0" smtClean="0"/>
              <a:t>Databases ensures data consistency </a:t>
            </a:r>
          </a:p>
          <a:p>
            <a:pPr eaLnBrk="1" hangingPunct="1">
              <a:defRPr/>
            </a:pPr>
            <a:r>
              <a:rPr lang="en-US" sz="1800" noProof="0" dirty="0" smtClean="0"/>
              <a:t>Data are georeferenced and meta data are stored in well described format</a:t>
            </a:r>
          </a:p>
          <a:p>
            <a:pPr eaLnBrk="1" hangingPunct="1">
              <a:defRPr/>
            </a:pPr>
            <a:endParaRPr lang="en-US" sz="1800" noProof="0" dirty="0" smtClean="0"/>
          </a:p>
          <a:p>
            <a:pPr eaLnBrk="1" hangingPunct="1">
              <a:defRPr/>
            </a:pPr>
            <a:r>
              <a:rPr lang="en-US" sz="1800" noProof="0" dirty="0" smtClean="0"/>
              <a:t>Data exchange on the internet from contractors to clients </a:t>
            </a:r>
          </a:p>
          <a:p>
            <a:pPr eaLnBrk="1" hangingPunct="1">
              <a:defRPr/>
            </a:pPr>
            <a:endParaRPr lang="en-US" sz="1800" noProof="0" dirty="0" smtClean="0"/>
          </a:p>
          <a:p>
            <a:pPr eaLnBrk="1" hangingPunct="1">
              <a:defRPr/>
            </a:pPr>
            <a:r>
              <a:rPr lang="en-US" sz="1800" noProof="0" dirty="0" smtClean="0"/>
              <a:t>SkyTEM 101 versus lithological logs show excellent correlation </a:t>
            </a:r>
            <a:endParaRPr lang="en-US" noProof="0" dirty="0" smtClean="0"/>
          </a:p>
          <a:p>
            <a:pPr eaLnBrk="1" hangingPunct="1">
              <a:buFontTx/>
              <a:buNone/>
              <a:defRPr/>
            </a:pPr>
            <a:endParaRPr lang="en-US" sz="1800" noProof="0" dirty="0"/>
          </a:p>
        </p:txBody>
      </p:sp>
      <p:sp>
        <p:nvSpPr>
          <p:cNvPr id="35843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 smtClean="0"/>
              <a:t>Conclusion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7735" r="1723" b="21666"/>
          <a:stretch/>
        </p:blipFill>
        <p:spPr bwMode="auto">
          <a:xfrm>
            <a:off x="839416" y="5006714"/>
            <a:ext cx="107429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524000" y="-156966"/>
            <a:ext cx="18473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da-DK">
              <a:solidFill>
                <a:srgbClr val="010000"/>
              </a:solidFill>
            </a:endParaRPr>
          </a:p>
        </p:txBody>
      </p:sp>
      <p:sp>
        <p:nvSpPr>
          <p:cNvPr id="37891" name="TextBox 34"/>
          <p:cNvSpPr txBox="1">
            <a:spLocks noChangeArrowheads="1"/>
          </p:cNvSpPr>
          <p:nvPr/>
        </p:nvSpPr>
        <p:spPr bwMode="auto">
          <a:xfrm>
            <a:off x="2012951" y="2908300"/>
            <a:ext cx="82264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kumimoji="1" lang="da-DK" sz="4400" b="1" dirty="0" err="1">
                <a:solidFill>
                  <a:srgbClr val="010000"/>
                </a:solidFill>
                <a:latin typeface="Arial (Corps)"/>
              </a:rPr>
              <a:t>Thank</a:t>
            </a:r>
            <a:r>
              <a:rPr kumimoji="1" lang="da-DK" sz="4400" b="1" dirty="0">
                <a:solidFill>
                  <a:srgbClr val="010000"/>
                </a:solidFill>
                <a:latin typeface="Arial (Corps)"/>
              </a:rPr>
              <a:t> </a:t>
            </a:r>
            <a:r>
              <a:rPr kumimoji="1" lang="da-DK" sz="4400" b="1" dirty="0" err="1">
                <a:solidFill>
                  <a:srgbClr val="010000"/>
                </a:solidFill>
                <a:latin typeface="Arial (Corps)"/>
              </a:rPr>
              <a:t>you</a:t>
            </a:r>
            <a:r>
              <a:rPr kumimoji="1" lang="da-DK" sz="4400" b="1" dirty="0">
                <a:solidFill>
                  <a:srgbClr val="010000"/>
                </a:solidFill>
                <a:latin typeface="Arial (Corps)"/>
              </a:rPr>
              <a:t> for </a:t>
            </a:r>
            <a:r>
              <a:rPr kumimoji="1" lang="da-DK" sz="4400" b="1" dirty="0" err="1">
                <a:solidFill>
                  <a:srgbClr val="010000"/>
                </a:solidFill>
                <a:latin typeface="Arial (Corps)"/>
              </a:rPr>
              <a:t>your</a:t>
            </a:r>
            <a:r>
              <a:rPr kumimoji="1" lang="da-DK" sz="4400" b="1" dirty="0">
                <a:solidFill>
                  <a:srgbClr val="010000"/>
                </a:solidFill>
                <a:latin typeface="Arial (Corps)"/>
              </a:rPr>
              <a:t> attention</a:t>
            </a:r>
            <a:endParaRPr kumimoji="1" lang="da-DK" sz="4400" dirty="0">
              <a:solidFill>
                <a:srgbClr val="010000"/>
              </a:solidFill>
              <a:latin typeface="Arial (Corps)"/>
            </a:endParaRPr>
          </a:p>
          <a:p>
            <a:pPr eaLnBrk="1" hangingPunct="1"/>
            <a:endParaRPr kumimoji="1" lang="da-DK" dirty="0">
              <a:solidFill>
                <a:srgbClr val="010000"/>
              </a:solidFill>
              <a:latin typeface="Arial (Corps)"/>
            </a:endParaRPr>
          </a:p>
          <a:p>
            <a:pPr eaLnBrk="1" hangingPunct="1"/>
            <a:endParaRPr kumimoji="1" lang="da-DK" dirty="0">
              <a:solidFill>
                <a:srgbClr val="010000"/>
              </a:solidFill>
              <a:latin typeface="Arial (Corps)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7735" r="1723" b="21666"/>
          <a:stretch/>
        </p:blipFill>
        <p:spPr bwMode="auto">
          <a:xfrm>
            <a:off x="839416" y="5006714"/>
            <a:ext cx="107429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Database – </a:t>
            </a:r>
            <a:r>
              <a:rPr lang="en-US" noProof="0" dirty="0" err="1" smtClean="0"/>
              <a:t>datamodel</a:t>
            </a:r>
            <a:r>
              <a:rPr lang="en-US" noProof="0" dirty="0" smtClean="0"/>
              <a:t> – ensuring data consistency </a:t>
            </a:r>
          </a:p>
          <a:p>
            <a:r>
              <a:rPr lang="en-US" noProof="0" dirty="0" smtClean="0"/>
              <a:t>Web based access or direct client access </a:t>
            </a:r>
          </a:p>
          <a:p>
            <a:r>
              <a:rPr lang="en-US" noProof="0" dirty="0" smtClean="0"/>
              <a:t>SQL for resorting and querying data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Why bother about databases?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80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GERDA – Geophysical Data </a:t>
            </a:r>
            <a:endParaRPr lang="en-US" noProof="0" dirty="0"/>
          </a:p>
        </p:txBody>
      </p:sp>
      <p:sp>
        <p:nvSpPr>
          <p:cNvPr id="23" name="Oval 22"/>
          <p:cNvSpPr/>
          <p:nvPr/>
        </p:nvSpPr>
        <p:spPr>
          <a:xfrm>
            <a:off x="1853191" y="4941886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53191" y="3357710"/>
            <a:ext cx="2088232" cy="2016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53191" y="2925662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65891" y="5345148"/>
            <a:ext cx="2052000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2"/>
          <p:cNvSpPr/>
          <p:nvPr/>
        </p:nvSpPr>
        <p:spPr>
          <a:xfrm rot="8362071">
            <a:off x="2046801" y="319351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12"/>
          <p:cNvSpPr/>
          <p:nvPr/>
        </p:nvSpPr>
        <p:spPr>
          <a:xfrm rot="8362071">
            <a:off x="2075376" y="367553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12"/>
          <p:cNvSpPr/>
          <p:nvPr/>
        </p:nvSpPr>
        <p:spPr>
          <a:xfrm rot="8362071">
            <a:off x="2066842" y="4146822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95618" y="377496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Raw data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1772981" y="4167991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Processed data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797045" y="4753525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748919" y="5234792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 data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779137" y="3175368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GERDA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401070" y="2909620"/>
            <a:ext cx="515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Oracle or Firebird on corporate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Microsoft Access on client level </a:t>
            </a:r>
          </a:p>
        </p:txBody>
      </p:sp>
    </p:spTree>
    <p:extLst>
      <p:ext uri="{BB962C8B-B14F-4D97-AF65-F5344CB8AC3E}">
        <p14:creationId xmlns:p14="http://schemas.microsoft.com/office/powerpoint/2010/main" val="23305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GERDA – Geophysical Data </a:t>
            </a:r>
            <a:endParaRPr lang="en-US" noProof="0" dirty="0"/>
          </a:p>
        </p:txBody>
      </p:sp>
      <p:sp>
        <p:nvSpPr>
          <p:cNvPr id="23" name="Oval 22"/>
          <p:cNvSpPr/>
          <p:nvPr/>
        </p:nvSpPr>
        <p:spPr>
          <a:xfrm>
            <a:off x="1853191" y="4941886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53191" y="3357710"/>
            <a:ext cx="2088232" cy="2016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53191" y="2925662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65891" y="5345148"/>
            <a:ext cx="2052000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c 12"/>
          <p:cNvSpPr/>
          <p:nvPr/>
        </p:nvSpPr>
        <p:spPr>
          <a:xfrm rot="8362071">
            <a:off x="2046801" y="319351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12"/>
          <p:cNvSpPr/>
          <p:nvPr/>
        </p:nvSpPr>
        <p:spPr>
          <a:xfrm rot="8362071">
            <a:off x="2075376" y="367553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12"/>
          <p:cNvSpPr/>
          <p:nvPr/>
        </p:nvSpPr>
        <p:spPr>
          <a:xfrm rot="8362071">
            <a:off x="2066842" y="4146822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295618" y="377496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Raw data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1772981" y="4167991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Processed data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797045" y="4753525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748919" y="5234792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 data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779137" y="3175368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GERDA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01070" y="2909620"/>
            <a:ext cx="5159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Established 1998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+50 000 groundbased TEM soundings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+40 000 line km SkyTEM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+10 000 km 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+200 geophysical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+5000 VES </a:t>
            </a:r>
            <a:r>
              <a:rPr lang="en-US" b="1" dirty="0" smtClean="0"/>
              <a:t>soundings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?? Km HEM and GCM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1D layered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2D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Geo reference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6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GERDA + Jupiter – Geophysical Data </a:t>
            </a:r>
            <a:endParaRPr lang="en-US" noProof="0" dirty="0"/>
          </a:p>
        </p:txBody>
      </p:sp>
      <p:sp>
        <p:nvSpPr>
          <p:cNvPr id="5" name="Oval 4"/>
          <p:cNvSpPr/>
          <p:nvPr/>
        </p:nvSpPr>
        <p:spPr>
          <a:xfrm>
            <a:off x="1853191" y="4941886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3191" y="3357710"/>
            <a:ext cx="2088232" cy="2016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53191" y="2925662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5891" y="5345148"/>
            <a:ext cx="2052000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8362071">
            <a:off x="2046801" y="319351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2"/>
          <p:cNvSpPr/>
          <p:nvPr/>
        </p:nvSpPr>
        <p:spPr>
          <a:xfrm rot="8362071">
            <a:off x="2075376" y="367553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2"/>
          <p:cNvSpPr/>
          <p:nvPr/>
        </p:nvSpPr>
        <p:spPr>
          <a:xfrm rot="8362071">
            <a:off x="2066842" y="4146822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95618" y="377496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Raw data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772981" y="4167991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Processed data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7045" y="4753525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748919" y="5234792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 data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>
          <a:xfrm>
            <a:off x="5005464" y="4949908"/>
            <a:ext cx="2088232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5464" y="3365732"/>
            <a:ext cx="2088232" cy="20162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05464" y="2933684"/>
            <a:ext cx="2088232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05464" y="5353170"/>
            <a:ext cx="20520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c 12"/>
          <p:cNvSpPr/>
          <p:nvPr/>
        </p:nvSpPr>
        <p:spPr>
          <a:xfrm rot="8362071">
            <a:off x="5199074" y="3201535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12"/>
          <p:cNvSpPr/>
          <p:nvPr/>
        </p:nvSpPr>
        <p:spPr>
          <a:xfrm rot="8362071">
            <a:off x="5227649" y="3683555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12"/>
          <p:cNvSpPr/>
          <p:nvPr/>
        </p:nvSpPr>
        <p:spPr>
          <a:xfrm rot="8362071">
            <a:off x="5219115" y="4154844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447891" y="378298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Lithology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7338" y="4176013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Pressure head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4949318" y="4761547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Geochemistry 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901192" y="5242814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 data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779137" y="3175368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GERDA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003455" y="3183390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Jupiter</a:t>
            </a:r>
            <a:endParaRPr 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401070" y="2909620"/>
            <a:ext cx="5159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Archive established 1926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+280 000 boreholes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Data quality is varying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139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08504" y="1941027"/>
            <a:ext cx="5204273" cy="81959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GERDA + Jupiter – Geophysical Data </a:t>
            </a:r>
            <a:endParaRPr lang="en-US" noProof="0" dirty="0"/>
          </a:p>
        </p:txBody>
      </p:sp>
      <p:sp>
        <p:nvSpPr>
          <p:cNvPr id="5" name="Oval 4"/>
          <p:cNvSpPr/>
          <p:nvPr/>
        </p:nvSpPr>
        <p:spPr>
          <a:xfrm>
            <a:off x="1853191" y="4925846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3191" y="3341670"/>
            <a:ext cx="2088232" cy="20162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853191" y="2909622"/>
            <a:ext cx="2088232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5891" y="5329108"/>
            <a:ext cx="2052000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8362071">
            <a:off x="2046801" y="317747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2"/>
          <p:cNvSpPr/>
          <p:nvPr/>
        </p:nvSpPr>
        <p:spPr>
          <a:xfrm rot="8362071">
            <a:off x="2075376" y="3659493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2"/>
          <p:cNvSpPr/>
          <p:nvPr/>
        </p:nvSpPr>
        <p:spPr>
          <a:xfrm rot="8362071">
            <a:off x="2066842" y="4130782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95618" y="3758921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Raw data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772981" y="4151951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Processed data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7045" y="4737485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Models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748919" y="5218752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 data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>
          <a:xfrm>
            <a:off x="5005464" y="4933868"/>
            <a:ext cx="2088232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5464" y="3349692"/>
            <a:ext cx="2088232" cy="20162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05464" y="2917644"/>
            <a:ext cx="2088232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05464" y="5337130"/>
            <a:ext cx="20520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c 12"/>
          <p:cNvSpPr/>
          <p:nvPr/>
        </p:nvSpPr>
        <p:spPr>
          <a:xfrm rot="8362071">
            <a:off x="5199074" y="3185495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12"/>
          <p:cNvSpPr/>
          <p:nvPr/>
        </p:nvSpPr>
        <p:spPr>
          <a:xfrm rot="8362071">
            <a:off x="5227649" y="3667515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12"/>
          <p:cNvSpPr/>
          <p:nvPr/>
        </p:nvSpPr>
        <p:spPr>
          <a:xfrm rot="8362071">
            <a:off x="5219115" y="4138804"/>
            <a:ext cx="1736829" cy="1432595"/>
          </a:xfrm>
          <a:custGeom>
            <a:avLst/>
            <a:gdLst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3" fmla="*/ 1437056 w 2874112"/>
              <a:gd name="connsiteY3" fmla="*/ 1320007 h 2640014"/>
              <a:gd name="connsiteX4" fmla="*/ 1137283 w 2874112"/>
              <a:gd name="connsiteY4" fmla="*/ 29039 h 2640014"/>
              <a:gd name="connsiteX0" fmla="*/ 1137283 w 2874112"/>
              <a:gd name="connsiteY0" fmla="*/ 29039 h 2640014"/>
              <a:gd name="connsiteX1" fmla="*/ 2284129 w 2874112"/>
              <a:gd name="connsiteY1" fmla="*/ 253699 h 2640014"/>
              <a:gd name="connsiteX2" fmla="*/ 2874112 w 2874112"/>
              <a:gd name="connsiteY2" fmla="*/ 1320007 h 2640014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320015"/>
              <a:gd name="connsiteX1" fmla="*/ 1146846 w 1736829"/>
              <a:gd name="connsiteY1" fmla="*/ 253707 h 1320015"/>
              <a:gd name="connsiteX2" fmla="*/ 1736829 w 1736829"/>
              <a:gd name="connsiteY2" fmla="*/ 1320015 h 1320015"/>
              <a:gd name="connsiteX3" fmla="*/ 299773 w 1736829"/>
              <a:gd name="connsiteY3" fmla="*/ 1320015 h 1320015"/>
              <a:gd name="connsiteX4" fmla="*/ 0 w 1736829"/>
              <a:gd name="connsiteY4" fmla="*/ 29047 h 1320015"/>
              <a:gd name="connsiteX0" fmla="*/ 0 w 1736829"/>
              <a:gd name="connsiteY0" fmla="*/ 29047 h 1320015"/>
              <a:gd name="connsiteX1" fmla="*/ 1109535 w 1736829"/>
              <a:gd name="connsiteY1" fmla="*/ 472711 h 1320015"/>
              <a:gd name="connsiteX2" fmla="*/ 1736829 w 1736829"/>
              <a:gd name="connsiteY2" fmla="*/ 1320015 h 1320015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3621"/>
              <a:gd name="connsiteX1" fmla="*/ 1146846 w 1736829"/>
              <a:gd name="connsiteY1" fmla="*/ 253707 h 1433621"/>
              <a:gd name="connsiteX2" fmla="*/ 1736829 w 1736829"/>
              <a:gd name="connsiteY2" fmla="*/ 1320015 h 1433621"/>
              <a:gd name="connsiteX3" fmla="*/ 299773 w 1736829"/>
              <a:gd name="connsiteY3" fmla="*/ 1320015 h 1433621"/>
              <a:gd name="connsiteX4" fmla="*/ 0 w 1736829"/>
              <a:gd name="connsiteY4" fmla="*/ 29047 h 1433621"/>
              <a:gd name="connsiteX0" fmla="*/ 0 w 1736829"/>
              <a:gd name="connsiteY0" fmla="*/ 29047 h 1433621"/>
              <a:gd name="connsiteX1" fmla="*/ 1109535 w 1736829"/>
              <a:gd name="connsiteY1" fmla="*/ 472711 h 1433621"/>
              <a:gd name="connsiteX2" fmla="*/ 1664449 w 1736829"/>
              <a:gd name="connsiteY2" fmla="*/ 1433621 h 1433621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0 w 1736829"/>
              <a:gd name="connsiteY0" fmla="*/ 29047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44398 w 1736829"/>
              <a:gd name="connsiteY0" fmla="*/ 79694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09535 w 1736829"/>
              <a:gd name="connsiteY1" fmla="*/ 472711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  <a:gd name="connsiteX0" fmla="*/ 0 w 1736829"/>
              <a:gd name="connsiteY0" fmla="*/ 29047 h 1432595"/>
              <a:gd name="connsiteX1" fmla="*/ 1146846 w 1736829"/>
              <a:gd name="connsiteY1" fmla="*/ 253707 h 1432595"/>
              <a:gd name="connsiteX2" fmla="*/ 1736829 w 1736829"/>
              <a:gd name="connsiteY2" fmla="*/ 1320015 h 1432595"/>
              <a:gd name="connsiteX3" fmla="*/ 299773 w 1736829"/>
              <a:gd name="connsiteY3" fmla="*/ 1320015 h 1432595"/>
              <a:gd name="connsiteX4" fmla="*/ 0 w 1736829"/>
              <a:gd name="connsiteY4" fmla="*/ 29047 h 1432595"/>
              <a:gd name="connsiteX0" fmla="*/ 37170 w 1736829"/>
              <a:gd name="connsiteY0" fmla="*/ 73491 h 1432595"/>
              <a:gd name="connsiteX1" fmla="*/ 1117789 w 1736829"/>
              <a:gd name="connsiteY1" fmla="*/ 492344 h 1432595"/>
              <a:gd name="connsiteX2" fmla="*/ 1677881 w 1736829"/>
              <a:gd name="connsiteY2" fmla="*/ 1432595 h 143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6829" h="1432595" stroke="0" extrusionOk="0">
                <a:moveTo>
                  <a:pt x="0" y="29047"/>
                </a:moveTo>
                <a:cubicBezTo>
                  <a:pt x="399669" y="-49257"/>
                  <a:pt x="816729" y="32443"/>
                  <a:pt x="1146846" y="253707"/>
                </a:cubicBezTo>
                <a:cubicBezTo>
                  <a:pt x="1517600" y="502209"/>
                  <a:pt x="1736829" y="898432"/>
                  <a:pt x="1736829" y="1320015"/>
                </a:cubicBezTo>
                <a:lnTo>
                  <a:pt x="299773" y="1320015"/>
                </a:lnTo>
                <a:lnTo>
                  <a:pt x="0" y="29047"/>
                </a:lnTo>
                <a:close/>
              </a:path>
              <a:path w="1736829" h="1432595" fill="none">
                <a:moveTo>
                  <a:pt x="37170" y="73491"/>
                </a:moveTo>
                <a:cubicBezTo>
                  <a:pt x="399670" y="-49258"/>
                  <a:pt x="783571" y="217355"/>
                  <a:pt x="1117789" y="492344"/>
                </a:cubicBezTo>
                <a:cubicBezTo>
                  <a:pt x="1452353" y="797649"/>
                  <a:pt x="1749095" y="1147423"/>
                  <a:pt x="1677881" y="1432595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447891" y="376694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Lithology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7338" y="4159973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Pressure head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4949318" y="4745507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Geochemistry 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901192" y="5226774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Meta data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779137" y="3159328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GERDA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003455" y="3167350"/>
            <a:ext cx="2244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Jupiter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1286" y="2036966"/>
            <a:ext cx="3374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Data access from www and </a:t>
            </a:r>
          </a:p>
          <a:p>
            <a:pPr algn="ctr"/>
            <a:r>
              <a:rPr lang="en-US" sz="2000" dirty="0" smtClean="0"/>
              <a:t>modelling programs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504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8000"/>
            <a:ext cx="10800000" cy="675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1704" y="4221088"/>
            <a:ext cx="43204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heme1">
  <a:themeElements>
    <a:clrScheme name="AU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E6ECF4"/>
      </a:hlink>
      <a:folHlink>
        <a:srgbClr val="E5E5E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HGG_2011_template 20111009 EA</Template>
  <TotalTime>5236</TotalTime>
  <Words>917</Words>
  <Application>Microsoft Office PowerPoint</Application>
  <PresentationFormat>Widescreen</PresentationFormat>
  <Paragraphs>317</Paragraphs>
  <Slides>34</Slides>
  <Notes>8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 (Corps)</vt:lpstr>
      <vt:lpstr>Calibri</vt:lpstr>
      <vt:lpstr>Futura Medium</vt:lpstr>
      <vt:lpstr>Monotype Sorts</vt:lpstr>
      <vt:lpstr>Verdana</vt:lpstr>
      <vt:lpstr>Theme1</vt:lpstr>
      <vt:lpstr>Comparing AEM with lithological data using a comprehensive database system for geological and downhole geophysical information</vt:lpstr>
      <vt:lpstr>Co-workers</vt:lpstr>
      <vt:lpstr>Outline</vt:lpstr>
      <vt:lpstr>Why bother about databases?</vt:lpstr>
      <vt:lpstr>GERDA – Geophysical Data </vt:lpstr>
      <vt:lpstr>GERDA – Geophysical Data </vt:lpstr>
      <vt:lpstr>GERDA + Jupiter – Geophysical Data </vt:lpstr>
      <vt:lpstr>GERDA + Jupiter – Geophysical Data </vt:lpstr>
      <vt:lpstr>PowerPoint Presentation</vt:lpstr>
      <vt:lpstr>PowerPoint Presentation</vt:lpstr>
      <vt:lpstr>PowerPoint Presentation</vt:lpstr>
      <vt:lpstr>PowerPoint Presentation</vt:lpstr>
      <vt:lpstr>Why bothering about databases?</vt:lpstr>
      <vt:lpstr>PowerPoint Presentation</vt:lpstr>
      <vt:lpstr>Aarhus Workbench</vt:lpstr>
      <vt:lpstr>Aarhus Workbench</vt:lpstr>
      <vt:lpstr>Aarhus Workbench</vt:lpstr>
      <vt:lpstr>Aarhus Workbench</vt:lpstr>
      <vt:lpstr>Aarhus Workbench</vt:lpstr>
      <vt:lpstr>Aarhus Workbench</vt:lpstr>
      <vt:lpstr>Outline</vt:lpstr>
      <vt:lpstr>Nitrate reduction in geologically heterogeneous catchments </vt:lpstr>
      <vt:lpstr>Area and flight lines</vt:lpstr>
      <vt:lpstr>SkyTEM 101</vt:lpstr>
      <vt:lpstr>Dual moment deep and near surface investigation </vt:lpstr>
      <vt:lpstr>Profile South-North</vt:lpstr>
      <vt:lpstr>PowerPoint Presentation</vt:lpstr>
      <vt:lpstr>Profile West-East: the very near surface</vt:lpstr>
      <vt:lpstr>SkyTEM 101 versus lithological logs</vt:lpstr>
      <vt:lpstr>SkyTEM 101 versus lithological logs</vt:lpstr>
      <vt:lpstr>PowerPoint Presentation</vt:lpstr>
      <vt:lpstr>SkyTEM 101 versus lithological logs</vt:lpstr>
      <vt:lpstr>Conclusion</vt:lpstr>
      <vt:lpstr>PowerPoint Presentation</vt:lpstr>
    </vt:vector>
  </TitlesOfParts>
  <Company>EAGE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Marjolein van Kraanen</dc:creator>
  <cp:lastModifiedBy>Esben Auken</cp:lastModifiedBy>
  <cp:revision>163</cp:revision>
  <dcterms:created xsi:type="dcterms:W3CDTF">2011-02-18T15:42:56Z</dcterms:created>
  <dcterms:modified xsi:type="dcterms:W3CDTF">2015-02-13T21:35:54Z</dcterms:modified>
</cp:coreProperties>
</file>